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98" r:id="rId2"/>
  </p:sldMasterIdLst>
  <p:notesMasterIdLst>
    <p:notesMasterId r:id="rId41"/>
  </p:notesMasterIdLst>
  <p:handoutMasterIdLst>
    <p:handoutMasterId r:id="rId42"/>
  </p:handoutMasterIdLst>
  <p:sldIdLst>
    <p:sldId id="354" r:id="rId3"/>
    <p:sldId id="269" r:id="rId4"/>
    <p:sldId id="276" r:id="rId5"/>
    <p:sldId id="278" r:id="rId6"/>
    <p:sldId id="377" r:id="rId7"/>
    <p:sldId id="280" r:id="rId8"/>
    <p:sldId id="297" r:id="rId9"/>
    <p:sldId id="298" r:id="rId10"/>
    <p:sldId id="299" r:id="rId11"/>
    <p:sldId id="300" r:id="rId12"/>
    <p:sldId id="301" r:id="rId13"/>
    <p:sldId id="380" r:id="rId14"/>
    <p:sldId id="303" r:id="rId15"/>
    <p:sldId id="304" r:id="rId16"/>
    <p:sldId id="305" r:id="rId17"/>
    <p:sldId id="381" r:id="rId18"/>
    <p:sldId id="355" r:id="rId19"/>
    <p:sldId id="359" r:id="rId20"/>
    <p:sldId id="279" r:id="rId21"/>
    <p:sldId id="291" r:id="rId22"/>
    <p:sldId id="292" r:id="rId23"/>
    <p:sldId id="302" r:id="rId24"/>
    <p:sldId id="306" r:id="rId25"/>
    <p:sldId id="307" r:id="rId26"/>
    <p:sldId id="323" r:id="rId27"/>
    <p:sldId id="326" r:id="rId28"/>
    <p:sldId id="360" r:id="rId29"/>
    <p:sldId id="371" r:id="rId30"/>
    <p:sldId id="372" r:id="rId31"/>
    <p:sldId id="361" r:id="rId32"/>
    <p:sldId id="363" r:id="rId33"/>
    <p:sldId id="379" r:id="rId34"/>
    <p:sldId id="364" r:id="rId35"/>
    <p:sldId id="365" r:id="rId36"/>
    <p:sldId id="367" r:id="rId37"/>
    <p:sldId id="375" r:id="rId38"/>
    <p:sldId id="376" r:id="rId39"/>
    <p:sldId id="331"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autoAdjust="0"/>
    <p:restoredTop sz="83683" autoAdjust="0"/>
  </p:normalViewPr>
  <p:slideViewPr>
    <p:cSldViewPr>
      <p:cViewPr varScale="1">
        <p:scale>
          <a:sx n="69" d="100"/>
          <a:sy n="69" d="100"/>
        </p:scale>
        <p:origin x="701" y="7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38.xml"/><Relationship Id="rId3" Type="http://schemas.openxmlformats.org/officeDocument/2006/relationships/slide" Target="slides/slide20.xml"/><Relationship Id="rId7" Type="http://schemas.openxmlformats.org/officeDocument/2006/relationships/slide" Target="slides/slide28.xml"/><Relationship Id="rId2" Type="http://schemas.openxmlformats.org/officeDocument/2006/relationships/slide" Target="slides/slide19.xml"/><Relationship Id="rId1" Type="http://schemas.openxmlformats.org/officeDocument/2006/relationships/slide" Target="slides/slide1.xml"/><Relationship Id="rId6" Type="http://schemas.openxmlformats.org/officeDocument/2006/relationships/slide" Target="slides/slide24.xml"/><Relationship Id="rId5" Type="http://schemas.openxmlformats.org/officeDocument/2006/relationships/slide" Target="slides/slide23.xml"/><Relationship Id="rId4"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a:effectLst>
                <a:outerShdw blurRad="38100" dist="38100" dir="2700000" algn="tl">
                  <a:srgbClr val="000000">
                    <a:alpha val="43137"/>
                  </a:srgbClr>
                </a:outerShdw>
              </a:effectLst>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a:effectLst>
                <a:outerShdw blurRad="38100" dist="38100" dir="2700000" algn="tl">
                  <a:srgbClr val="000000">
                    <a:alpha val="43137"/>
                  </a:srgbClr>
                </a:outerShdw>
              </a:effectLst>
            </a:rPr>
            <a:t>Or is used to receive a word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a:effectLst>
                <a:outerShdw blurRad="38100" dist="38100" dir="2700000" algn="tl">
                  <a:srgbClr val="000000">
                    <a:alpha val="43137"/>
                  </a:srgbClr>
                </a:outerShdw>
              </a:effectLst>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a:effectLst>
                <a:outerShdw blurRad="38100" dist="38100" dir="2700000" algn="tl">
                  <a:srgbClr val="000000">
                    <a:alpha val="43137"/>
                  </a:srgbClr>
                </a:outerShdw>
              </a:effectLst>
            </a:rPr>
            <a:t>Specifies the address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a:effectLst>
                <a:outerShdw blurRad="38100" dist="38100" dir="2700000" algn="tl">
                  <a:srgbClr val="000000">
                    <a:alpha val="43137"/>
                  </a:srgbClr>
                </a:outerShdw>
              </a:effectLst>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8-bit opcode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a:effectLst>
                <a:outerShdw blurRad="38100" dist="38100" dir="2700000" algn="tl">
                  <a:srgbClr val="000000">
                    <a:alpha val="43137"/>
                  </a:srgbClr>
                </a:outerShdw>
              </a:effectLst>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the right-hand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a:effectLst>
                <a:outerShdw blurRad="38100" dist="38100" dir="2700000" algn="tl">
                  <a:srgbClr val="000000">
                    <a:alpha val="43137"/>
                  </a:srgbClr>
                </a:outerShdw>
              </a:effectLst>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address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a:effectLst>
                <a:outerShdw blurRad="38100" dist="38100" dir="2700000" algn="tl">
                  <a:srgbClr val="000000">
                    <a:alpha val="43137"/>
                  </a:srgbClr>
                </a:outerShdw>
              </a:effectLst>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operands and results 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E729670D-D22B-0F4B-8F42-72A3606E0D0D}" type="presOf" srcId="{6A46E06D-ACF8-DE45-9687-3C2546649AAB}" destId="{BE17F6E8-5455-3B44-880E-E877A6004AF4}" srcOrd="0" destOrd="0" presId="urn:microsoft.com/office/officeart/2005/8/layout/vList5"/>
    <dgm:cxn modelId="{C5776612-1E65-A943-88FB-B123C0D765C9}" type="presOf" srcId="{EBCDBAEC-FCC4-1F43-9879-98177D2FB990}" destId="{CC497F74-E56D-D54A-A32A-EBB4F6B3EB59}" srcOrd="0" destOrd="1" presId="urn:microsoft.com/office/officeart/2005/8/layout/vList5"/>
    <dgm:cxn modelId="{B914E520-1EB6-9E4C-B67D-EAAB5BC91D0D}" type="presOf" srcId="{65983CE6-E863-7C48-99C7-7D9C6DCD1E26}" destId="{48A8FEC9-0511-B347-8FBE-EBA2B7357690}" srcOrd="0" destOrd="0" presId="urn:microsoft.com/office/officeart/2005/8/layout/vList5"/>
    <dgm:cxn modelId="{C55DB623-993B-6E43-B4A8-EA9AF3E0DFDA}"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2C7EB333-B365-184E-AAE9-8B6675C5A7A2}" type="presOf" srcId="{D05D06A4-74D4-6242-9110-9720EF8306B6}" destId="{7951A7FF-1A7B-4147-A464-EEADD31946FA}" srcOrd="0" destOrd="0" presId="urn:microsoft.com/office/officeart/2005/8/layout/vList5"/>
    <dgm:cxn modelId="{7800BD3A-E8FE-7D41-A159-0A098B392547}" type="presOf" srcId="{A7F141B5-D8A4-504D-B823-062804224018}" destId="{5DCB971D-C09B-EE4E-84F5-7EF86105255A}" srcOrd="0" destOrd="0" presId="urn:microsoft.com/office/officeart/2005/8/layout/vList5"/>
    <dgm:cxn modelId="{D330B95F-A9CF-DB40-A2E4-743F97EA0C1E}" type="presOf" srcId="{89D18AA2-6D08-0743-BA5E-F2FD7939C801}" destId="{7153501E-395B-E940-A6F0-A2B38B4DD9DA}"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F2F8A469-FF6D-5A4B-B6FC-75750ABA872E}" type="presOf" srcId="{1790E50B-3ECE-FA4C-9CD5-C678A681856F}" destId="{7766074F-B532-BA4A-B509-BE407CA8E0EF}"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9F9F6C4D-AE65-6741-A78F-49415A5251A0}" type="presOf" srcId="{983D0763-390C-1C4D-A956-8AEA364C7DE4}" destId="{CC497F74-E56D-D54A-A32A-EBB4F6B3EB59}"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1F0C1B89-F833-274F-A1B1-F35D07B3BE4F}" srcId="{17663F6C-82B1-D142-9476-2B6261508F49}" destId="{EBCDBAEC-FCC4-1F43-9879-98177D2FB990}" srcOrd="1" destOrd="0" parTransId="{0CE74277-13BA-C24D-9106-859B38F32026}" sibTransId="{76CDBA38-D372-8348-AD06-9299B96E50A3}"/>
    <dgm:cxn modelId="{D1E70F99-782E-B34D-B378-9C414B0A3A77}" type="presOf" srcId="{E9E65EFC-4C94-B645-AAEE-FFCAAC6C9A28}" destId="{D62165FB-07F8-BB41-AD94-3FC196D4B89A}" srcOrd="0" destOrd="0" presId="urn:microsoft.com/office/officeart/2005/8/layout/vList5"/>
    <dgm:cxn modelId="{D700A799-97BB-2C45-91A6-BA0864ADB487}" type="presOf" srcId="{96EAA1B5-377E-014F-986A-0459C28D9531}" destId="{5184DBB6-5A0C-6745-8BDB-B2A811578BEF}"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C6CCA8A7-50B8-3744-B5EA-6AF7DCDD9E3C}" type="presOf" srcId="{0691804E-C818-D34C-BC8F-31C9E94EA9CD}" destId="{99C0F29E-E6D4-594F-87A8-EF664CEC31E3}" srcOrd="0" destOrd="0" presId="urn:microsoft.com/office/officeart/2005/8/layout/vList5"/>
    <dgm:cxn modelId="{B2C31DAE-4FED-BC40-B0A8-970A9B0E0F70}" type="presOf" srcId="{04DEC0A9-8D36-F645-B1D5-DAE358DAAFBA}" destId="{5D289608-FBD2-6445-968F-32CDE3AA653D}"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9F9F0AC5-0C1B-AC40-B0FF-9E6D0635B27F}" type="presOf" srcId="{17663F6C-82B1-D142-9476-2B6261508F49}" destId="{0CFA3958-9CCA-714D-80C2-D920A4C3B568}"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6B05330D-8D27-824F-9399-B25E2BBB12B1}" type="presParOf" srcId="{BA5A99DF-215D-904F-A6D0-65BB379826CF}" destId="{979424FD-12D2-C64F-89D9-5113633F291B}" srcOrd="0" destOrd="0" presId="urn:microsoft.com/office/officeart/2005/8/layout/vList5"/>
    <dgm:cxn modelId="{9C1FF730-D29D-C146-8FCF-1F5733B9588B}" type="presParOf" srcId="{979424FD-12D2-C64F-89D9-5113633F291B}" destId="{0CFA3958-9CCA-714D-80C2-D920A4C3B568}" srcOrd="0" destOrd="0" presId="urn:microsoft.com/office/officeart/2005/8/layout/vList5"/>
    <dgm:cxn modelId="{B348DDDE-AFB7-2E4B-84A8-C2FD43E54579}" type="presParOf" srcId="{979424FD-12D2-C64F-89D9-5113633F291B}" destId="{CC497F74-E56D-D54A-A32A-EBB4F6B3EB59}" srcOrd="1" destOrd="0" presId="urn:microsoft.com/office/officeart/2005/8/layout/vList5"/>
    <dgm:cxn modelId="{9C14A52F-20E0-9148-BA09-A770ACB182A9}" type="presParOf" srcId="{BA5A99DF-215D-904F-A6D0-65BB379826CF}" destId="{E9077E51-2E5E-A740-8614-DF8126403F15}" srcOrd="1" destOrd="0" presId="urn:microsoft.com/office/officeart/2005/8/layout/vList5"/>
    <dgm:cxn modelId="{4FB5F682-6C49-424C-A307-42FE76BC5ACE}" type="presParOf" srcId="{BA5A99DF-215D-904F-A6D0-65BB379826CF}" destId="{27D68538-4B83-8F42-AF07-241E95CB5C6D}" srcOrd="2" destOrd="0" presId="urn:microsoft.com/office/officeart/2005/8/layout/vList5"/>
    <dgm:cxn modelId="{76868A16-3D4B-F644-BEAC-DE163CADE6E6}" type="presParOf" srcId="{27D68538-4B83-8F42-AF07-241E95CB5C6D}" destId="{48A8FEC9-0511-B347-8FBE-EBA2B7357690}" srcOrd="0" destOrd="0" presId="urn:microsoft.com/office/officeart/2005/8/layout/vList5"/>
    <dgm:cxn modelId="{BBA636F3-0C39-B040-92F8-30FB872CF146}" type="presParOf" srcId="{27D68538-4B83-8F42-AF07-241E95CB5C6D}" destId="{BE17F6E8-5455-3B44-880E-E877A6004AF4}" srcOrd="1" destOrd="0" presId="urn:microsoft.com/office/officeart/2005/8/layout/vList5"/>
    <dgm:cxn modelId="{E19859D3-53AA-6A45-ACD1-EA04106FC727}" type="presParOf" srcId="{BA5A99DF-215D-904F-A6D0-65BB379826CF}" destId="{7C393D1B-F0BC-DF4B-99B0-228A5CFC1779}" srcOrd="3" destOrd="0" presId="urn:microsoft.com/office/officeart/2005/8/layout/vList5"/>
    <dgm:cxn modelId="{903AA7A4-6F50-3441-B2B6-1C5679332F96}" type="presParOf" srcId="{BA5A99DF-215D-904F-A6D0-65BB379826CF}" destId="{AD72A645-2D90-A54D-BAB3-E0B09A1E9178}" srcOrd="4" destOrd="0" presId="urn:microsoft.com/office/officeart/2005/8/layout/vList5"/>
    <dgm:cxn modelId="{2C0675F5-11DB-674C-8156-5D2B08A245DD}" type="presParOf" srcId="{AD72A645-2D90-A54D-BAB3-E0B09A1E9178}" destId="{7766074F-B532-BA4A-B509-BE407CA8E0EF}" srcOrd="0" destOrd="0" presId="urn:microsoft.com/office/officeart/2005/8/layout/vList5"/>
    <dgm:cxn modelId="{09D78C66-29FC-AE4D-8C85-5B560E61F8FC}" type="presParOf" srcId="{AD72A645-2D90-A54D-BAB3-E0B09A1E9178}" destId="{7153501E-395B-E940-A6F0-A2B38B4DD9DA}" srcOrd="1" destOrd="0" presId="urn:microsoft.com/office/officeart/2005/8/layout/vList5"/>
    <dgm:cxn modelId="{6FE286D3-5977-5E40-81EE-0980014A0746}" type="presParOf" srcId="{BA5A99DF-215D-904F-A6D0-65BB379826CF}" destId="{85EDF9B2-00BB-9F40-BD8C-4DFDFF48F423}" srcOrd="5" destOrd="0" presId="urn:microsoft.com/office/officeart/2005/8/layout/vList5"/>
    <dgm:cxn modelId="{50506A38-7BE9-F340-9DE5-A40F14436376}" type="presParOf" srcId="{BA5A99DF-215D-904F-A6D0-65BB379826CF}" destId="{BB7B410C-BD9D-4047-A944-A7711B586696}" srcOrd="6" destOrd="0" presId="urn:microsoft.com/office/officeart/2005/8/layout/vList5"/>
    <dgm:cxn modelId="{5C95A454-EDAB-7749-91AD-18F536499E46}" type="presParOf" srcId="{BB7B410C-BD9D-4047-A944-A7711B586696}" destId="{D62165FB-07F8-BB41-AD94-3FC196D4B89A}" srcOrd="0" destOrd="0" presId="urn:microsoft.com/office/officeart/2005/8/layout/vList5"/>
    <dgm:cxn modelId="{D9A4C19A-87DC-6248-BDA6-0F9437CAF926}" type="presParOf" srcId="{BB7B410C-BD9D-4047-A944-A7711B586696}" destId="{5DCB971D-C09B-EE4E-84F5-7EF86105255A}" srcOrd="1" destOrd="0" presId="urn:microsoft.com/office/officeart/2005/8/layout/vList5"/>
    <dgm:cxn modelId="{4374A651-4A57-BF42-924E-B9ED40045B31}" type="presParOf" srcId="{BA5A99DF-215D-904F-A6D0-65BB379826CF}" destId="{2C1EFBE5-6ED6-5B41-B6EF-602E0DE42527}" srcOrd="7" destOrd="0" presId="urn:microsoft.com/office/officeart/2005/8/layout/vList5"/>
    <dgm:cxn modelId="{9690DE40-1C33-D848-9376-8CB9B0A2A166}" type="presParOf" srcId="{BA5A99DF-215D-904F-A6D0-65BB379826CF}" destId="{4ECF73A2-6A4C-2C43-B448-6FC917CB42E4}" srcOrd="8" destOrd="0" presId="urn:microsoft.com/office/officeart/2005/8/layout/vList5"/>
    <dgm:cxn modelId="{5722036E-8466-554E-BE04-006A98C69613}" type="presParOf" srcId="{4ECF73A2-6A4C-2C43-B448-6FC917CB42E4}" destId="{5184DBB6-5A0C-6745-8BDB-B2A811578BEF}" srcOrd="0" destOrd="0" presId="urn:microsoft.com/office/officeart/2005/8/layout/vList5"/>
    <dgm:cxn modelId="{A53F2B56-A7A7-FF41-A6AC-1912BB9017C2}" type="presParOf" srcId="{4ECF73A2-6A4C-2C43-B448-6FC917CB42E4}" destId="{99C0F29E-E6D4-594F-87A8-EF664CEC31E3}" srcOrd="1" destOrd="0" presId="urn:microsoft.com/office/officeart/2005/8/layout/vList5"/>
    <dgm:cxn modelId="{F3044E45-C635-0347-88AE-898607C0C2F9}" type="presParOf" srcId="{BA5A99DF-215D-904F-A6D0-65BB379826CF}" destId="{9B1C6B72-5A04-D44C-859A-B47ED4C24702}" srcOrd="9" destOrd="0" presId="urn:microsoft.com/office/officeart/2005/8/layout/vList5"/>
    <dgm:cxn modelId="{258219E9-7F1E-1341-81ED-609950E52159}" type="presParOf" srcId="{BA5A99DF-215D-904F-A6D0-65BB379826CF}" destId="{BC3A5F91-4D23-5240-A069-1C426B2B7B52}" srcOrd="10" destOrd="0" presId="urn:microsoft.com/office/officeart/2005/8/layout/vList5"/>
    <dgm:cxn modelId="{BDD89167-EAD8-9549-8998-426B2C834F01}" type="presParOf" srcId="{BC3A5F91-4D23-5240-A069-1C426B2B7B52}" destId="{5D289608-FBD2-6445-968F-32CDE3AA653D}" srcOrd="0" destOrd="0" presId="urn:microsoft.com/office/officeart/2005/8/layout/vList5"/>
    <dgm:cxn modelId="{7994CA4F-0EC3-E342-8B7D-C50BB89ABD21}"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F2892F-FCF7-3A4B-98FF-B2F4650C826A}"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123246F-22CB-4443-8352-EA007740BEA0}">
      <dgm:prSet/>
      <dgm:spPr/>
      <dgm:t>
        <a:bodyPr/>
        <a:lstStyle/>
        <a:p>
          <a:pPr rtl="0"/>
          <a:r>
            <a:rPr lang="en-US"/>
            <a:t>Refers to a processor architecture that has evolved from RISC design principles and is used in embedded systems</a:t>
          </a:r>
        </a:p>
      </dgm:t>
    </dgm:pt>
    <dgm:pt modelId="{597042A9-26FA-5C48-B0FB-ED65414BA098}" type="parTrans" cxnId="{0B9B3273-E083-6D47-9605-D038113B76FD}">
      <dgm:prSet/>
      <dgm:spPr/>
      <dgm:t>
        <a:bodyPr/>
        <a:lstStyle/>
        <a:p>
          <a:endParaRPr lang="en-US"/>
        </a:p>
      </dgm:t>
    </dgm:pt>
    <dgm:pt modelId="{07B2F954-0EBC-2943-B6CB-B4F187E74277}" type="sibTrans" cxnId="{0B9B3273-E083-6D47-9605-D038113B76FD}">
      <dgm:prSet/>
      <dgm:spPr/>
      <dgm:t>
        <a:bodyPr/>
        <a:lstStyle/>
        <a:p>
          <a:endParaRPr lang="en-US"/>
        </a:p>
      </dgm:t>
    </dgm:pt>
    <dgm:pt modelId="{E741DB30-206C-774F-9FE4-22DEB55538FF}">
      <dgm:prSet/>
      <dgm:spPr/>
      <dgm:t>
        <a:bodyPr/>
        <a:lstStyle/>
        <a:p>
          <a:pPr rtl="0"/>
          <a:r>
            <a:rPr lang="en-US" dirty="0"/>
            <a:t>Family of RISC-based microprocessors and microcontrollers designed by ARM Holdings, Cambridge, England</a:t>
          </a:r>
        </a:p>
      </dgm:t>
    </dgm:pt>
    <dgm:pt modelId="{E11DF189-81A0-DE40-BFC0-797A523C3E95}" type="parTrans" cxnId="{73551A1C-1254-4A42-AF91-0B2DC4A56449}">
      <dgm:prSet/>
      <dgm:spPr/>
      <dgm:t>
        <a:bodyPr/>
        <a:lstStyle/>
        <a:p>
          <a:endParaRPr lang="en-US"/>
        </a:p>
      </dgm:t>
    </dgm:pt>
    <dgm:pt modelId="{FF06B8F3-1F86-8140-9B9F-E235AE5E10C5}" type="sibTrans" cxnId="{73551A1C-1254-4A42-AF91-0B2DC4A56449}">
      <dgm:prSet/>
      <dgm:spPr/>
      <dgm:t>
        <a:bodyPr/>
        <a:lstStyle/>
        <a:p>
          <a:endParaRPr lang="en-US"/>
        </a:p>
      </dgm:t>
    </dgm:pt>
    <dgm:pt modelId="{E24C8E8A-770D-5B42-9276-16CAD8070F05}">
      <dgm:prSet/>
      <dgm:spPr/>
      <dgm:t>
        <a:bodyPr/>
        <a:lstStyle/>
        <a:p>
          <a:pPr rtl="0"/>
          <a:r>
            <a:rPr lang="en-US"/>
            <a:t>Chips are high-speed processors that are known for their small die size and low power requirements</a:t>
          </a:r>
        </a:p>
      </dgm:t>
    </dgm:pt>
    <dgm:pt modelId="{7B4DA492-5B82-0C40-94A2-C1B1175CF320}" type="parTrans" cxnId="{A380C853-BD63-ED44-8CB7-78C75020B6A9}">
      <dgm:prSet/>
      <dgm:spPr/>
      <dgm:t>
        <a:bodyPr/>
        <a:lstStyle/>
        <a:p>
          <a:endParaRPr lang="en-US"/>
        </a:p>
      </dgm:t>
    </dgm:pt>
    <dgm:pt modelId="{482C19A7-4BEC-7642-A198-D0ABB1202A63}" type="sibTrans" cxnId="{A380C853-BD63-ED44-8CB7-78C75020B6A9}">
      <dgm:prSet/>
      <dgm:spPr/>
      <dgm:t>
        <a:bodyPr/>
        <a:lstStyle/>
        <a:p>
          <a:endParaRPr lang="en-US"/>
        </a:p>
      </dgm:t>
    </dgm:pt>
    <dgm:pt modelId="{6E0E09CF-535C-9F4A-9D42-DCA4647452B0}">
      <dgm:prSet/>
      <dgm:spPr/>
      <dgm:t>
        <a:bodyPr/>
        <a:lstStyle/>
        <a:p>
          <a:pPr rtl="0"/>
          <a:r>
            <a:rPr lang="en-US"/>
            <a:t>Probably the most widely used embedded processor architecture and indeed the most widely used processor architecture of any kind in the world</a:t>
          </a:r>
        </a:p>
      </dgm:t>
    </dgm:pt>
    <dgm:pt modelId="{0FA56BE3-C9E3-CF45-9C91-DCD16A1C680C}" type="parTrans" cxnId="{0583210F-6658-E941-97B5-990E4BF53B0E}">
      <dgm:prSet/>
      <dgm:spPr/>
      <dgm:t>
        <a:bodyPr/>
        <a:lstStyle/>
        <a:p>
          <a:endParaRPr lang="en-US"/>
        </a:p>
      </dgm:t>
    </dgm:pt>
    <dgm:pt modelId="{913AF2FA-D9DD-6A44-BACF-81C7590E85C8}" type="sibTrans" cxnId="{0583210F-6658-E941-97B5-990E4BF53B0E}">
      <dgm:prSet/>
      <dgm:spPr/>
      <dgm:t>
        <a:bodyPr/>
        <a:lstStyle/>
        <a:p>
          <a:endParaRPr lang="en-US"/>
        </a:p>
      </dgm:t>
    </dgm:pt>
    <dgm:pt modelId="{4C699249-4DD6-B04C-8DE1-FD90DFF21924}">
      <dgm:prSet/>
      <dgm:spPr/>
      <dgm:t>
        <a:bodyPr/>
        <a:lstStyle/>
        <a:p>
          <a:pPr rtl="0"/>
          <a:r>
            <a:rPr lang="en-US"/>
            <a:t>Acorn RISC Machine/Advanced RISC Machine</a:t>
          </a:r>
        </a:p>
      </dgm:t>
    </dgm:pt>
    <dgm:pt modelId="{641C02CC-C464-5749-9F00-88CCBC3A2BF1}" type="parTrans" cxnId="{D9427F64-74F0-3748-8569-AD6417A0EB19}">
      <dgm:prSet/>
      <dgm:spPr/>
      <dgm:t>
        <a:bodyPr/>
        <a:lstStyle/>
        <a:p>
          <a:endParaRPr lang="en-US"/>
        </a:p>
      </dgm:t>
    </dgm:pt>
    <dgm:pt modelId="{5FB25D44-B2D6-FE42-8282-DC4B82756DF5}" type="sibTrans" cxnId="{D9427F64-74F0-3748-8569-AD6417A0EB19}">
      <dgm:prSet/>
      <dgm:spPr/>
      <dgm:t>
        <a:bodyPr/>
        <a:lstStyle/>
        <a:p>
          <a:endParaRPr lang="en-US"/>
        </a:p>
      </dgm:t>
    </dgm:pt>
    <dgm:pt modelId="{4CAA11AB-C3B6-7742-B856-B8BEE4690829}" type="pres">
      <dgm:prSet presAssocID="{FBF2892F-FCF7-3A4B-98FF-B2F4650C826A}" presName="Name0" presStyleCnt="0">
        <dgm:presLayoutVars>
          <dgm:chMax val="7"/>
          <dgm:dir/>
          <dgm:animLvl val="lvl"/>
          <dgm:resizeHandles val="exact"/>
        </dgm:presLayoutVars>
      </dgm:prSet>
      <dgm:spPr/>
    </dgm:pt>
    <dgm:pt modelId="{7E5E71E9-02DD-8F4B-A764-3EE25B482476}" type="pres">
      <dgm:prSet presAssocID="{1123246F-22CB-4443-8352-EA007740BEA0}" presName="circle1" presStyleLbl="node1" presStyleIdx="0" presStyleCnt="5"/>
      <dgm:spPr/>
    </dgm:pt>
    <dgm:pt modelId="{A339D49C-3675-ED44-AA24-21007938E703}" type="pres">
      <dgm:prSet presAssocID="{1123246F-22CB-4443-8352-EA007740BEA0}" presName="space" presStyleCnt="0"/>
      <dgm:spPr/>
    </dgm:pt>
    <dgm:pt modelId="{CA2649DD-3136-744F-8618-39E3378CD44E}" type="pres">
      <dgm:prSet presAssocID="{1123246F-22CB-4443-8352-EA007740BEA0}" presName="rect1" presStyleLbl="alignAcc1" presStyleIdx="0" presStyleCnt="5" custLinFactNeighborX="-259" custLinFactNeighborY="2337"/>
      <dgm:spPr/>
    </dgm:pt>
    <dgm:pt modelId="{86564882-C43B-5F44-9E2B-7C3273C25D25}" type="pres">
      <dgm:prSet presAssocID="{E741DB30-206C-774F-9FE4-22DEB55538FF}" presName="vertSpace2" presStyleLbl="node1" presStyleIdx="0" presStyleCnt="5"/>
      <dgm:spPr/>
    </dgm:pt>
    <dgm:pt modelId="{30FF8077-7F83-324F-B1D6-2D388D1A859E}" type="pres">
      <dgm:prSet presAssocID="{E741DB30-206C-774F-9FE4-22DEB55538FF}" presName="circle2" presStyleLbl="node1" presStyleIdx="1" presStyleCnt="5"/>
      <dgm:spPr/>
    </dgm:pt>
    <dgm:pt modelId="{52EA27E7-5658-A04C-872B-736FE36E95B9}" type="pres">
      <dgm:prSet presAssocID="{E741DB30-206C-774F-9FE4-22DEB55538FF}" presName="rect2" presStyleLbl="alignAcc1" presStyleIdx="1" presStyleCnt="5"/>
      <dgm:spPr/>
    </dgm:pt>
    <dgm:pt modelId="{D286EAF9-10A1-BC48-90B9-9EF3F0252513}" type="pres">
      <dgm:prSet presAssocID="{E24C8E8A-770D-5B42-9276-16CAD8070F05}" presName="vertSpace3" presStyleLbl="node1" presStyleIdx="1" presStyleCnt="5"/>
      <dgm:spPr/>
    </dgm:pt>
    <dgm:pt modelId="{890FD210-37B1-924A-ACE3-EC4AF3723DA8}" type="pres">
      <dgm:prSet presAssocID="{E24C8E8A-770D-5B42-9276-16CAD8070F05}" presName="circle3" presStyleLbl="node1" presStyleIdx="2" presStyleCnt="5"/>
      <dgm:spPr/>
    </dgm:pt>
    <dgm:pt modelId="{8E427BFD-68F7-9144-84C4-B6F555C3E9C2}" type="pres">
      <dgm:prSet presAssocID="{E24C8E8A-770D-5B42-9276-16CAD8070F05}" presName="rect3" presStyleLbl="alignAcc1" presStyleIdx="2" presStyleCnt="5"/>
      <dgm:spPr/>
    </dgm:pt>
    <dgm:pt modelId="{88B52972-5B56-814E-9276-2870F1EFB52E}" type="pres">
      <dgm:prSet presAssocID="{6E0E09CF-535C-9F4A-9D42-DCA4647452B0}" presName="vertSpace4" presStyleLbl="node1" presStyleIdx="2" presStyleCnt="5"/>
      <dgm:spPr/>
    </dgm:pt>
    <dgm:pt modelId="{CB5F8675-4706-0A49-8834-410E77301F2D}" type="pres">
      <dgm:prSet presAssocID="{6E0E09CF-535C-9F4A-9D42-DCA4647452B0}" presName="circle4" presStyleLbl="node1" presStyleIdx="3" presStyleCnt="5"/>
      <dgm:spPr/>
    </dgm:pt>
    <dgm:pt modelId="{278E313F-4732-FB48-ADB3-EB7BAA2F0AD8}" type="pres">
      <dgm:prSet presAssocID="{6E0E09CF-535C-9F4A-9D42-DCA4647452B0}" presName="rect4" presStyleLbl="alignAcc1" presStyleIdx="3" presStyleCnt="5"/>
      <dgm:spPr/>
    </dgm:pt>
    <dgm:pt modelId="{B3CB6F7B-4AF8-884B-A770-14D7D179D48F}" type="pres">
      <dgm:prSet presAssocID="{4C699249-4DD6-B04C-8DE1-FD90DFF21924}" presName="vertSpace5" presStyleLbl="node1" presStyleIdx="3" presStyleCnt="5"/>
      <dgm:spPr/>
    </dgm:pt>
    <dgm:pt modelId="{EC44F69B-9D2C-2143-B459-8D67124DB16C}" type="pres">
      <dgm:prSet presAssocID="{4C699249-4DD6-B04C-8DE1-FD90DFF21924}" presName="circle5" presStyleLbl="node1" presStyleIdx="4" presStyleCnt="5"/>
      <dgm:spPr/>
    </dgm:pt>
    <dgm:pt modelId="{F3DE286F-F91F-864B-883C-CE6534E57A45}" type="pres">
      <dgm:prSet presAssocID="{4C699249-4DD6-B04C-8DE1-FD90DFF21924}" presName="rect5" presStyleLbl="alignAcc1" presStyleIdx="4" presStyleCnt="5"/>
      <dgm:spPr/>
    </dgm:pt>
    <dgm:pt modelId="{5EB9BD66-219F-E345-B2D4-09DF848DC51E}" type="pres">
      <dgm:prSet presAssocID="{1123246F-22CB-4443-8352-EA007740BEA0}" presName="rect1ParTxNoCh" presStyleLbl="alignAcc1" presStyleIdx="4" presStyleCnt="5">
        <dgm:presLayoutVars>
          <dgm:chMax val="1"/>
          <dgm:bulletEnabled val="1"/>
        </dgm:presLayoutVars>
      </dgm:prSet>
      <dgm:spPr/>
    </dgm:pt>
    <dgm:pt modelId="{28E0102D-7B8E-4743-80D0-4499ED8E83EE}" type="pres">
      <dgm:prSet presAssocID="{E741DB30-206C-774F-9FE4-22DEB55538FF}" presName="rect2ParTxNoCh" presStyleLbl="alignAcc1" presStyleIdx="4" presStyleCnt="5">
        <dgm:presLayoutVars>
          <dgm:chMax val="1"/>
          <dgm:bulletEnabled val="1"/>
        </dgm:presLayoutVars>
      </dgm:prSet>
      <dgm:spPr/>
    </dgm:pt>
    <dgm:pt modelId="{E43BF79D-E91E-6B40-B0A9-7EFFBAEB7024}" type="pres">
      <dgm:prSet presAssocID="{E24C8E8A-770D-5B42-9276-16CAD8070F05}" presName="rect3ParTxNoCh" presStyleLbl="alignAcc1" presStyleIdx="4" presStyleCnt="5">
        <dgm:presLayoutVars>
          <dgm:chMax val="1"/>
          <dgm:bulletEnabled val="1"/>
        </dgm:presLayoutVars>
      </dgm:prSet>
      <dgm:spPr/>
    </dgm:pt>
    <dgm:pt modelId="{FB4F0F7E-15B0-AC45-9F8C-21DEA43E32D0}" type="pres">
      <dgm:prSet presAssocID="{6E0E09CF-535C-9F4A-9D42-DCA4647452B0}" presName="rect4ParTxNoCh" presStyleLbl="alignAcc1" presStyleIdx="4" presStyleCnt="5">
        <dgm:presLayoutVars>
          <dgm:chMax val="1"/>
          <dgm:bulletEnabled val="1"/>
        </dgm:presLayoutVars>
      </dgm:prSet>
      <dgm:spPr/>
    </dgm:pt>
    <dgm:pt modelId="{ACF4BA02-BC30-DC45-BCBE-34FC27F21B0B}" type="pres">
      <dgm:prSet presAssocID="{4C699249-4DD6-B04C-8DE1-FD90DFF21924}" presName="rect5ParTxNoCh" presStyleLbl="alignAcc1" presStyleIdx="4" presStyleCnt="5">
        <dgm:presLayoutVars>
          <dgm:chMax val="1"/>
          <dgm:bulletEnabled val="1"/>
        </dgm:presLayoutVars>
      </dgm:prSet>
      <dgm:spPr/>
    </dgm:pt>
  </dgm:ptLst>
  <dgm:cxnLst>
    <dgm:cxn modelId="{0583210F-6658-E941-97B5-990E4BF53B0E}" srcId="{FBF2892F-FCF7-3A4B-98FF-B2F4650C826A}" destId="{6E0E09CF-535C-9F4A-9D42-DCA4647452B0}" srcOrd="3" destOrd="0" parTransId="{0FA56BE3-C9E3-CF45-9C91-DCD16A1C680C}" sibTransId="{913AF2FA-D9DD-6A44-BACF-81C7590E85C8}"/>
    <dgm:cxn modelId="{73551A1C-1254-4A42-AF91-0B2DC4A56449}" srcId="{FBF2892F-FCF7-3A4B-98FF-B2F4650C826A}" destId="{E741DB30-206C-774F-9FE4-22DEB55538FF}" srcOrd="1" destOrd="0" parTransId="{E11DF189-81A0-DE40-BFC0-797A523C3E95}" sibTransId="{FF06B8F3-1F86-8140-9B9F-E235AE5E10C5}"/>
    <dgm:cxn modelId="{564D1861-B1CF-4045-9322-5745E3574076}" type="presOf" srcId="{6E0E09CF-535C-9F4A-9D42-DCA4647452B0}" destId="{FB4F0F7E-15B0-AC45-9F8C-21DEA43E32D0}" srcOrd="1" destOrd="0" presId="urn:microsoft.com/office/officeart/2005/8/layout/target3"/>
    <dgm:cxn modelId="{D9427F64-74F0-3748-8569-AD6417A0EB19}" srcId="{FBF2892F-FCF7-3A4B-98FF-B2F4650C826A}" destId="{4C699249-4DD6-B04C-8DE1-FD90DFF21924}" srcOrd="4" destOrd="0" parTransId="{641C02CC-C464-5749-9F00-88CCBC3A2BF1}" sibTransId="{5FB25D44-B2D6-FE42-8282-DC4B82756DF5}"/>
    <dgm:cxn modelId="{D3A57248-CF94-1A4D-855C-E5EA8DB9801D}" type="presOf" srcId="{FBF2892F-FCF7-3A4B-98FF-B2F4650C826A}" destId="{4CAA11AB-C3B6-7742-B856-B8BEE4690829}" srcOrd="0" destOrd="0" presId="urn:microsoft.com/office/officeart/2005/8/layout/target3"/>
    <dgm:cxn modelId="{C177F86B-266F-234E-B64D-7491F903933A}" type="presOf" srcId="{E741DB30-206C-774F-9FE4-22DEB55538FF}" destId="{28E0102D-7B8E-4743-80D0-4499ED8E83EE}" srcOrd="1" destOrd="0" presId="urn:microsoft.com/office/officeart/2005/8/layout/target3"/>
    <dgm:cxn modelId="{0B9B3273-E083-6D47-9605-D038113B76FD}" srcId="{FBF2892F-FCF7-3A4B-98FF-B2F4650C826A}" destId="{1123246F-22CB-4443-8352-EA007740BEA0}" srcOrd="0" destOrd="0" parTransId="{597042A9-26FA-5C48-B0FB-ED65414BA098}" sibTransId="{07B2F954-0EBC-2943-B6CB-B4F187E74277}"/>
    <dgm:cxn modelId="{A380C853-BD63-ED44-8CB7-78C75020B6A9}" srcId="{FBF2892F-FCF7-3A4B-98FF-B2F4650C826A}" destId="{E24C8E8A-770D-5B42-9276-16CAD8070F05}" srcOrd="2" destOrd="0" parTransId="{7B4DA492-5B82-0C40-94A2-C1B1175CF320}" sibTransId="{482C19A7-4BEC-7642-A198-D0ABB1202A63}"/>
    <dgm:cxn modelId="{D22365B5-C5E5-2D45-BC29-A1F99CB9CAEC}" type="presOf" srcId="{E24C8E8A-770D-5B42-9276-16CAD8070F05}" destId="{8E427BFD-68F7-9144-84C4-B6F555C3E9C2}" srcOrd="0" destOrd="0" presId="urn:microsoft.com/office/officeart/2005/8/layout/target3"/>
    <dgm:cxn modelId="{225AAFB6-5353-BB4D-B5EA-1466613E9E1F}" type="presOf" srcId="{E741DB30-206C-774F-9FE4-22DEB55538FF}" destId="{52EA27E7-5658-A04C-872B-736FE36E95B9}" srcOrd="0" destOrd="0" presId="urn:microsoft.com/office/officeart/2005/8/layout/target3"/>
    <dgm:cxn modelId="{976C7BB7-6029-5943-8A6C-4A27C6D90CD1}" type="presOf" srcId="{1123246F-22CB-4443-8352-EA007740BEA0}" destId="{5EB9BD66-219F-E345-B2D4-09DF848DC51E}" srcOrd="1" destOrd="0" presId="urn:microsoft.com/office/officeart/2005/8/layout/target3"/>
    <dgm:cxn modelId="{18137EBC-9CB8-B54F-BBFF-437631269049}" type="presOf" srcId="{E24C8E8A-770D-5B42-9276-16CAD8070F05}" destId="{E43BF79D-E91E-6B40-B0A9-7EFFBAEB7024}" srcOrd="1" destOrd="0" presId="urn:microsoft.com/office/officeart/2005/8/layout/target3"/>
    <dgm:cxn modelId="{F99231BF-6395-1A47-9E13-C9CE92C7B24B}" type="presOf" srcId="{6E0E09CF-535C-9F4A-9D42-DCA4647452B0}" destId="{278E313F-4732-FB48-ADB3-EB7BAA2F0AD8}" srcOrd="0" destOrd="0" presId="urn:microsoft.com/office/officeart/2005/8/layout/target3"/>
    <dgm:cxn modelId="{D87E2FCE-3BB4-B54A-A6D3-26469E50F659}" type="presOf" srcId="{4C699249-4DD6-B04C-8DE1-FD90DFF21924}" destId="{F3DE286F-F91F-864B-883C-CE6534E57A45}" srcOrd="0" destOrd="0" presId="urn:microsoft.com/office/officeart/2005/8/layout/target3"/>
    <dgm:cxn modelId="{D726C8D6-A049-CE4B-9077-148EC6B7FC28}" type="presOf" srcId="{1123246F-22CB-4443-8352-EA007740BEA0}" destId="{CA2649DD-3136-744F-8618-39E3378CD44E}" srcOrd="0" destOrd="0" presId="urn:microsoft.com/office/officeart/2005/8/layout/target3"/>
    <dgm:cxn modelId="{FC6BEAE3-48E4-1D49-AAB1-000AB76294C9}" type="presOf" srcId="{4C699249-4DD6-B04C-8DE1-FD90DFF21924}" destId="{ACF4BA02-BC30-DC45-BCBE-34FC27F21B0B}" srcOrd="1" destOrd="0" presId="urn:microsoft.com/office/officeart/2005/8/layout/target3"/>
    <dgm:cxn modelId="{D609580D-09FF-E042-A49F-E07B63F101FE}" type="presParOf" srcId="{4CAA11AB-C3B6-7742-B856-B8BEE4690829}" destId="{7E5E71E9-02DD-8F4B-A764-3EE25B482476}" srcOrd="0" destOrd="0" presId="urn:microsoft.com/office/officeart/2005/8/layout/target3"/>
    <dgm:cxn modelId="{428DCE99-FEDC-EA41-96B0-2FD499858A11}" type="presParOf" srcId="{4CAA11AB-C3B6-7742-B856-B8BEE4690829}" destId="{A339D49C-3675-ED44-AA24-21007938E703}" srcOrd="1" destOrd="0" presId="urn:microsoft.com/office/officeart/2005/8/layout/target3"/>
    <dgm:cxn modelId="{35E28F33-B25C-264F-B5FA-46D5948A98CB}" type="presParOf" srcId="{4CAA11AB-C3B6-7742-B856-B8BEE4690829}" destId="{CA2649DD-3136-744F-8618-39E3378CD44E}" srcOrd="2" destOrd="0" presId="urn:microsoft.com/office/officeart/2005/8/layout/target3"/>
    <dgm:cxn modelId="{A0D02778-A63D-094F-A833-FB5AB2F45372}" type="presParOf" srcId="{4CAA11AB-C3B6-7742-B856-B8BEE4690829}" destId="{86564882-C43B-5F44-9E2B-7C3273C25D25}" srcOrd="3" destOrd="0" presId="urn:microsoft.com/office/officeart/2005/8/layout/target3"/>
    <dgm:cxn modelId="{262A6666-1A81-7944-B3BE-D2B4A2507212}" type="presParOf" srcId="{4CAA11AB-C3B6-7742-B856-B8BEE4690829}" destId="{30FF8077-7F83-324F-B1D6-2D388D1A859E}" srcOrd="4" destOrd="0" presId="urn:microsoft.com/office/officeart/2005/8/layout/target3"/>
    <dgm:cxn modelId="{5F7B434B-5A92-414B-A1B9-4D7448A0B1BA}" type="presParOf" srcId="{4CAA11AB-C3B6-7742-B856-B8BEE4690829}" destId="{52EA27E7-5658-A04C-872B-736FE36E95B9}" srcOrd="5" destOrd="0" presId="urn:microsoft.com/office/officeart/2005/8/layout/target3"/>
    <dgm:cxn modelId="{9E95219E-D9F6-5B41-A2AB-1AB6BA130EE9}" type="presParOf" srcId="{4CAA11AB-C3B6-7742-B856-B8BEE4690829}" destId="{D286EAF9-10A1-BC48-90B9-9EF3F0252513}" srcOrd="6" destOrd="0" presId="urn:microsoft.com/office/officeart/2005/8/layout/target3"/>
    <dgm:cxn modelId="{6D073BB1-7132-A646-A32C-216ED4DC3332}" type="presParOf" srcId="{4CAA11AB-C3B6-7742-B856-B8BEE4690829}" destId="{890FD210-37B1-924A-ACE3-EC4AF3723DA8}" srcOrd="7" destOrd="0" presId="urn:microsoft.com/office/officeart/2005/8/layout/target3"/>
    <dgm:cxn modelId="{EF2AD3E3-6CBA-0347-95BA-3B17EFCCF1BB}" type="presParOf" srcId="{4CAA11AB-C3B6-7742-B856-B8BEE4690829}" destId="{8E427BFD-68F7-9144-84C4-B6F555C3E9C2}" srcOrd="8" destOrd="0" presId="urn:microsoft.com/office/officeart/2005/8/layout/target3"/>
    <dgm:cxn modelId="{A8B8D065-73AF-9A49-901F-94347A3A90CD}" type="presParOf" srcId="{4CAA11AB-C3B6-7742-B856-B8BEE4690829}" destId="{88B52972-5B56-814E-9276-2870F1EFB52E}" srcOrd="9" destOrd="0" presId="urn:microsoft.com/office/officeart/2005/8/layout/target3"/>
    <dgm:cxn modelId="{5ACFB274-49F3-4F47-87E8-A514763538AD}" type="presParOf" srcId="{4CAA11AB-C3B6-7742-B856-B8BEE4690829}" destId="{CB5F8675-4706-0A49-8834-410E77301F2D}" srcOrd="10" destOrd="0" presId="urn:microsoft.com/office/officeart/2005/8/layout/target3"/>
    <dgm:cxn modelId="{8FD1CB43-0104-5C4A-AA16-9DF5D05265D1}" type="presParOf" srcId="{4CAA11AB-C3B6-7742-B856-B8BEE4690829}" destId="{278E313F-4732-FB48-ADB3-EB7BAA2F0AD8}" srcOrd="11" destOrd="0" presId="urn:microsoft.com/office/officeart/2005/8/layout/target3"/>
    <dgm:cxn modelId="{59DD2532-EE15-2946-98E2-DA12EE01D05F}" type="presParOf" srcId="{4CAA11AB-C3B6-7742-B856-B8BEE4690829}" destId="{B3CB6F7B-4AF8-884B-A770-14D7D179D48F}" srcOrd="12" destOrd="0" presId="urn:microsoft.com/office/officeart/2005/8/layout/target3"/>
    <dgm:cxn modelId="{268E34D0-EBC7-0549-A4C9-99084C6ECBC4}" type="presParOf" srcId="{4CAA11AB-C3B6-7742-B856-B8BEE4690829}" destId="{EC44F69B-9D2C-2143-B459-8D67124DB16C}" srcOrd="13" destOrd="0" presId="urn:microsoft.com/office/officeart/2005/8/layout/target3"/>
    <dgm:cxn modelId="{729EC047-FAFB-2E4A-B06E-9D437173CDD3}" type="presParOf" srcId="{4CAA11AB-C3B6-7742-B856-B8BEE4690829}" destId="{F3DE286F-F91F-864B-883C-CE6534E57A45}" srcOrd="14" destOrd="0" presId="urn:microsoft.com/office/officeart/2005/8/layout/target3"/>
    <dgm:cxn modelId="{5BD0046F-2151-8940-8C9E-8AEF4E4EDF1B}" type="presParOf" srcId="{4CAA11AB-C3B6-7742-B856-B8BEE4690829}" destId="{5EB9BD66-219F-E345-B2D4-09DF848DC51E}" srcOrd="15" destOrd="0" presId="urn:microsoft.com/office/officeart/2005/8/layout/target3"/>
    <dgm:cxn modelId="{995D0144-58C0-1345-B852-6184F95A6849}" type="presParOf" srcId="{4CAA11AB-C3B6-7742-B856-B8BEE4690829}" destId="{28E0102D-7B8E-4743-80D0-4499ED8E83EE}" srcOrd="16" destOrd="0" presId="urn:microsoft.com/office/officeart/2005/8/layout/target3"/>
    <dgm:cxn modelId="{25B675BE-F5A8-B647-A997-FE158D3FCFD4}" type="presParOf" srcId="{4CAA11AB-C3B6-7742-B856-B8BEE4690829}" destId="{E43BF79D-E91E-6B40-B0A9-7EFFBAEB7024}" srcOrd="17" destOrd="0" presId="urn:microsoft.com/office/officeart/2005/8/layout/target3"/>
    <dgm:cxn modelId="{F0C8FB9D-18EF-EE49-8AA1-277BF984FDAB}" type="presParOf" srcId="{4CAA11AB-C3B6-7742-B856-B8BEE4690829}" destId="{FB4F0F7E-15B0-AC45-9F8C-21DEA43E32D0}" srcOrd="18" destOrd="0" presId="urn:microsoft.com/office/officeart/2005/8/layout/target3"/>
    <dgm:cxn modelId="{6C70895F-E435-9642-A2B0-C862FAEF8648}" type="presParOf" srcId="{4CAA11AB-C3B6-7742-B856-B8BEE4690829}" destId="{ACF4BA02-BC30-DC45-BCBE-34FC27F21B0B}"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244595-40B8-0C44-AB01-36C07C7C032F}" type="doc">
      <dgm:prSet loTypeId="urn:microsoft.com/office/officeart/2009/3/layout/StepUpProcess" loCatId="relationship" qsTypeId="urn:microsoft.com/office/officeart/2005/8/quickstyle/simple4" qsCatId="simple" csTypeId="urn:microsoft.com/office/officeart/2005/8/colors/accent1_2" csCatId="accent1"/>
      <dgm:spPr/>
      <dgm:t>
        <a:bodyPr/>
        <a:lstStyle/>
        <a:p>
          <a:endParaRPr lang="en-US"/>
        </a:p>
      </dgm:t>
    </dgm:pt>
    <dgm:pt modelId="{9972BBDB-889F-9344-B3C7-098CE51925FC}">
      <dgm:prSet/>
      <dgm:spPr/>
      <dgm:t>
        <a:bodyPr/>
        <a:lstStyle/>
        <a:p>
          <a:pPr rtl="0"/>
          <a:r>
            <a:rPr lang="en-US"/>
            <a:t>Cortex-A/Cortex-A50</a:t>
          </a:r>
        </a:p>
      </dgm:t>
    </dgm:pt>
    <dgm:pt modelId="{02F33E88-1CA8-1849-A059-F1F13661286D}" type="parTrans" cxnId="{1BCC1A9F-183A-1C47-8E31-24B48C550775}">
      <dgm:prSet/>
      <dgm:spPr/>
      <dgm:t>
        <a:bodyPr/>
        <a:lstStyle/>
        <a:p>
          <a:endParaRPr lang="en-US"/>
        </a:p>
      </dgm:t>
    </dgm:pt>
    <dgm:pt modelId="{5FA7183A-15C0-EE43-A9D1-7B812FC22867}" type="sibTrans" cxnId="{1BCC1A9F-183A-1C47-8E31-24B48C550775}">
      <dgm:prSet/>
      <dgm:spPr/>
      <dgm:t>
        <a:bodyPr/>
        <a:lstStyle/>
        <a:p>
          <a:endParaRPr lang="en-US"/>
        </a:p>
      </dgm:t>
    </dgm:pt>
    <dgm:pt modelId="{BEC033E2-AC9A-FF4F-AB54-E16960F6D766}">
      <dgm:prSet/>
      <dgm:spPr/>
      <dgm:t>
        <a:bodyPr/>
        <a:lstStyle/>
        <a:p>
          <a:pPr rtl="0"/>
          <a:r>
            <a:rPr lang="en-US"/>
            <a:t>Cortex-R</a:t>
          </a:r>
        </a:p>
      </dgm:t>
    </dgm:pt>
    <dgm:pt modelId="{4511412A-7C47-2642-8C3D-2536C66A69C0}" type="parTrans" cxnId="{36BF6ED1-991C-064E-B658-560C3B935438}">
      <dgm:prSet/>
      <dgm:spPr/>
      <dgm:t>
        <a:bodyPr/>
        <a:lstStyle/>
        <a:p>
          <a:endParaRPr lang="en-US"/>
        </a:p>
      </dgm:t>
    </dgm:pt>
    <dgm:pt modelId="{23DAB6B6-5B95-6043-940D-29241B3419B5}" type="sibTrans" cxnId="{36BF6ED1-991C-064E-B658-560C3B935438}">
      <dgm:prSet/>
      <dgm:spPr/>
      <dgm:t>
        <a:bodyPr/>
        <a:lstStyle/>
        <a:p>
          <a:endParaRPr lang="en-US"/>
        </a:p>
      </dgm:t>
    </dgm:pt>
    <dgm:pt modelId="{C5DE4E15-3294-6440-AE71-1692C1B22026}">
      <dgm:prSet/>
      <dgm:spPr/>
      <dgm:t>
        <a:bodyPr/>
        <a:lstStyle/>
        <a:p>
          <a:pPr rtl="0"/>
          <a:r>
            <a:rPr lang="en-US"/>
            <a:t>Cortex-M</a:t>
          </a:r>
        </a:p>
      </dgm:t>
    </dgm:pt>
    <dgm:pt modelId="{F8270A97-BFC2-B941-8E0D-763AC7C45356}" type="parTrans" cxnId="{5935EA6D-5400-E146-807E-1B9B32CA1DBC}">
      <dgm:prSet/>
      <dgm:spPr/>
      <dgm:t>
        <a:bodyPr/>
        <a:lstStyle/>
        <a:p>
          <a:endParaRPr lang="en-US"/>
        </a:p>
      </dgm:t>
    </dgm:pt>
    <dgm:pt modelId="{70F196F0-F938-8949-9887-643668E20A06}" type="sibTrans" cxnId="{5935EA6D-5400-E146-807E-1B9B32CA1DBC}">
      <dgm:prSet/>
      <dgm:spPr/>
      <dgm:t>
        <a:bodyPr/>
        <a:lstStyle/>
        <a:p>
          <a:endParaRPr lang="en-US"/>
        </a:p>
      </dgm:t>
    </dgm:pt>
    <dgm:pt modelId="{B3624D79-F1C1-DA4D-95FD-B4050C309303}">
      <dgm:prSet/>
      <dgm:spPr/>
      <dgm:t>
        <a:bodyPr/>
        <a:lstStyle/>
        <a:p>
          <a:pPr rtl="0"/>
          <a:r>
            <a:rPr lang="en-US"/>
            <a:t>Cortex-M0</a:t>
          </a:r>
        </a:p>
      </dgm:t>
    </dgm:pt>
    <dgm:pt modelId="{996D892B-574A-454E-96B3-CA5FAE7E93F1}" type="parTrans" cxnId="{8D3F7BD9-095A-EB4E-BD01-8D02E07C544A}">
      <dgm:prSet/>
      <dgm:spPr/>
      <dgm:t>
        <a:bodyPr/>
        <a:lstStyle/>
        <a:p>
          <a:endParaRPr lang="en-US"/>
        </a:p>
      </dgm:t>
    </dgm:pt>
    <dgm:pt modelId="{6D564A4A-F9E1-964B-9BAB-BFCFE72084EC}" type="sibTrans" cxnId="{8D3F7BD9-095A-EB4E-BD01-8D02E07C544A}">
      <dgm:prSet/>
      <dgm:spPr/>
      <dgm:t>
        <a:bodyPr/>
        <a:lstStyle/>
        <a:p>
          <a:endParaRPr lang="en-US"/>
        </a:p>
      </dgm:t>
    </dgm:pt>
    <dgm:pt modelId="{FBECF0E3-9602-9443-82CC-519BB77001DF}">
      <dgm:prSet/>
      <dgm:spPr/>
      <dgm:t>
        <a:bodyPr/>
        <a:lstStyle/>
        <a:p>
          <a:pPr rtl="0"/>
          <a:r>
            <a:rPr lang="en-US"/>
            <a:t>Cortex-M0+</a:t>
          </a:r>
        </a:p>
      </dgm:t>
    </dgm:pt>
    <dgm:pt modelId="{FED445DB-EDC6-3346-B338-981C71C8E77F}" type="parTrans" cxnId="{D0A4BDED-C468-9B49-A2F9-D1B917033ED2}">
      <dgm:prSet/>
      <dgm:spPr/>
      <dgm:t>
        <a:bodyPr/>
        <a:lstStyle/>
        <a:p>
          <a:endParaRPr lang="en-US"/>
        </a:p>
      </dgm:t>
    </dgm:pt>
    <dgm:pt modelId="{0E2EB7D7-EB84-4549-AFC2-8E633600E035}" type="sibTrans" cxnId="{D0A4BDED-C468-9B49-A2F9-D1B917033ED2}">
      <dgm:prSet/>
      <dgm:spPr/>
      <dgm:t>
        <a:bodyPr/>
        <a:lstStyle/>
        <a:p>
          <a:endParaRPr lang="en-US"/>
        </a:p>
      </dgm:t>
    </dgm:pt>
    <dgm:pt modelId="{B5D517DB-5BE9-F74A-B8E1-06334ED04690}">
      <dgm:prSet/>
      <dgm:spPr/>
      <dgm:t>
        <a:bodyPr/>
        <a:lstStyle/>
        <a:p>
          <a:pPr rtl="0"/>
          <a:r>
            <a:rPr lang="en-US"/>
            <a:t>Cortex-M3</a:t>
          </a:r>
        </a:p>
      </dgm:t>
    </dgm:pt>
    <dgm:pt modelId="{B74274B9-839B-974C-8EF8-FA5B6B637461}" type="parTrans" cxnId="{D40CE18F-4D76-514A-8CA6-36933BF06C8F}">
      <dgm:prSet/>
      <dgm:spPr/>
      <dgm:t>
        <a:bodyPr/>
        <a:lstStyle/>
        <a:p>
          <a:endParaRPr lang="en-US"/>
        </a:p>
      </dgm:t>
    </dgm:pt>
    <dgm:pt modelId="{DA2A9467-BA12-F142-8739-80E7E11F66A0}" type="sibTrans" cxnId="{D40CE18F-4D76-514A-8CA6-36933BF06C8F}">
      <dgm:prSet/>
      <dgm:spPr/>
      <dgm:t>
        <a:bodyPr/>
        <a:lstStyle/>
        <a:p>
          <a:endParaRPr lang="en-US"/>
        </a:p>
      </dgm:t>
    </dgm:pt>
    <dgm:pt modelId="{B6BAC66E-1C7B-7C4F-9C20-C379BE76DD50}">
      <dgm:prSet/>
      <dgm:spPr/>
      <dgm:t>
        <a:bodyPr/>
        <a:lstStyle/>
        <a:p>
          <a:pPr rtl="0"/>
          <a:r>
            <a:rPr lang="en-US"/>
            <a:t>Cortex-M4</a:t>
          </a:r>
        </a:p>
      </dgm:t>
    </dgm:pt>
    <dgm:pt modelId="{359C1D31-CFC5-9A4F-A4AE-D31EED7291A3}" type="parTrans" cxnId="{0A42961E-003A-9441-8892-8960B157762D}">
      <dgm:prSet/>
      <dgm:spPr/>
      <dgm:t>
        <a:bodyPr/>
        <a:lstStyle/>
        <a:p>
          <a:endParaRPr lang="en-US"/>
        </a:p>
      </dgm:t>
    </dgm:pt>
    <dgm:pt modelId="{34941DD6-24EE-534F-8B81-1550FD3B6431}" type="sibTrans" cxnId="{0A42961E-003A-9441-8892-8960B157762D}">
      <dgm:prSet/>
      <dgm:spPr/>
      <dgm:t>
        <a:bodyPr/>
        <a:lstStyle/>
        <a:p>
          <a:endParaRPr lang="en-US"/>
        </a:p>
      </dgm:t>
    </dgm:pt>
    <dgm:pt modelId="{88DEEDEA-3D43-B94E-A8BE-2B6F2CC171CC}" type="pres">
      <dgm:prSet presAssocID="{64244595-40B8-0C44-AB01-36C07C7C032F}" presName="rootnode" presStyleCnt="0">
        <dgm:presLayoutVars>
          <dgm:chMax/>
          <dgm:chPref/>
          <dgm:dir/>
          <dgm:animLvl val="lvl"/>
        </dgm:presLayoutVars>
      </dgm:prSet>
      <dgm:spPr/>
    </dgm:pt>
    <dgm:pt modelId="{830C26F3-CEAB-464A-9BB6-746675F569C8}" type="pres">
      <dgm:prSet presAssocID="{9972BBDB-889F-9344-B3C7-098CE51925FC}" presName="composite" presStyleCnt="0"/>
      <dgm:spPr/>
    </dgm:pt>
    <dgm:pt modelId="{0A48A44B-ACFF-2245-AEEB-A5DDDCC8C496}" type="pres">
      <dgm:prSet presAssocID="{9972BBDB-889F-9344-B3C7-098CE51925FC}" presName="LShape" presStyleLbl="alignNode1" presStyleIdx="0" presStyleCnt="5"/>
      <dgm:spPr/>
    </dgm:pt>
    <dgm:pt modelId="{2A519228-43C1-C040-B33A-097341431CE2}" type="pres">
      <dgm:prSet presAssocID="{9972BBDB-889F-9344-B3C7-098CE51925FC}" presName="ParentText" presStyleLbl="revTx" presStyleIdx="0" presStyleCnt="3">
        <dgm:presLayoutVars>
          <dgm:chMax val="0"/>
          <dgm:chPref val="0"/>
          <dgm:bulletEnabled val="1"/>
        </dgm:presLayoutVars>
      </dgm:prSet>
      <dgm:spPr/>
    </dgm:pt>
    <dgm:pt modelId="{47794180-F9F3-EE4B-A723-D9EC2A211089}" type="pres">
      <dgm:prSet presAssocID="{9972BBDB-889F-9344-B3C7-098CE51925FC}" presName="Triangle" presStyleLbl="alignNode1" presStyleIdx="1" presStyleCnt="5"/>
      <dgm:spPr/>
    </dgm:pt>
    <dgm:pt modelId="{CA2E6E44-B8E7-844C-A330-D89650D6039A}" type="pres">
      <dgm:prSet presAssocID="{5FA7183A-15C0-EE43-A9D1-7B812FC22867}" presName="sibTrans" presStyleCnt="0"/>
      <dgm:spPr/>
    </dgm:pt>
    <dgm:pt modelId="{60473021-6AD7-5E46-82D5-DEE1BCAFFA4D}" type="pres">
      <dgm:prSet presAssocID="{5FA7183A-15C0-EE43-A9D1-7B812FC22867}" presName="space" presStyleCnt="0"/>
      <dgm:spPr/>
    </dgm:pt>
    <dgm:pt modelId="{CFFAFEA4-C7E3-DF4B-B4D7-2A38CF8EC7CB}" type="pres">
      <dgm:prSet presAssocID="{BEC033E2-AC9A-FF4F-AB54-E16960F6D766}" presName="composite" presStyleCnt="0"/>
      <dgm:spPr/>
    </dgm:pt>
    <dgm:pt modelId="{1CA04008-96F3-564A-B46E-6B87073615C5}" type="pres">
      <dgm:prSet presAssocID="{BEC033E2-AC9A-FF4F-AB54-E16960F6D766}" presName="LShape" presStyleLbl="alignNode1" presStyleIdx="2" presStyleCnt="5"/>
      <dgm:spPr/>
    </dgm:pt>
    <dgm:pt modelId="{5614FA6C-291A-254E-9375-7FDF93864951}" type="pres">
      <dgm:prSet presAssocID="{BEC033E2-AC9A-FF4F-AB54-E16960F6D766}" presName="ParentText" presStyleLbl="revTx" presStyleIdx="1" presStyleCnt="3">
        <dgm:presLayoutVars>
          <dgm:chMax val="0"/>
          <dgm:chPref val="0"/>
          <dgm:bulletEnabled val="1"/>
        </dgm:presLayoutVars>
      </dgm:prSet>
      <dgm:spPr/>
    </dgm:pt>
    <dgm:pt modelId="{3331A2A3-1F64-8B4F-8B60-EA1062A7E831}" type="pres">
      <dgm:prSet presAssocID="{BEC033E2-AC9A-FF4F-AB54-E16960F6D766}" presName="Triangle" presStyleLbl="alignNode1" presStyleIdx="3" presStyleCnt="5"/>
      <dgm:spPr/>
    </dgm:pt>
    <dgm:pt modelId="{0F8ED890-79FA-E44F-BE37-948D6532D1B7}" type="pres">
      <dgm:prSet presAssocID="{23DAB6B6-5B95-6043-940D-29241B3419B5}" presName="sibTrans" presStyleCnt="0"/>
      <dgm:spPr/>
    </dgm:pt>
    <dgm:pt modelId="{489BD653-FCB7-2042-9913-50E27DA8F68B}" type="pres">
      <dgm:prSet presAssocID="{23DAB6B6-5B95-6043-940D-29241B3419B5}" presName="space" presStyleCnt="0"/>
      <dgm:spPr/>
    </dgm:pt>
    <dgm:pt modelId="{934A9BCB-07A4-6B4B-94AE-2D7D15F37D5D}" type="pres">
      <dgm:prSet presAssocID="{C5DE4E15-3294-6440-AE71-1692C1B22026}" presName="composite" presStyleCnt="0"/>
      <dgm:spPr/>
    </dgm:pt>
    <dgm:pt modelId="{070F56ED-CC42-AC46-8D66-3EE13232BDAF}" type="pres">
      <dgm:prSet presAssocID="{C5DE4E15-3294-6440-AE71-1692C1B22026}" presName="LShape" presStyleLbl="alignNode1" presStyleIdx="4" presStyleCnt="5"/>
      <dgm:spPr/>
    </dgm:pt>
    <dgm:pt modelId="{903C2039-EA74-B740-BBFD-F3C0B5FCAA3D}" type="pres">
      <dgm:prSet presAssocID="{C5DE4E15-3294-6440-AE71-1692C1B22026}" presName="ParentText" presStyleLbl="revTx" presStyleIdx="2" presStyleCnt="3">
        <dgm:presLayoutVars>
          <dgm:chMax val="0"/>
          <dgm:chPref val="0"/>
          <dgm:bulletEnabled val="1"/>
        </dgm:presLayoutVars>
      </dgm:prSet>
      <dgm:spPr/>
    </dgm:pt>
  </dgm:ptLst>
  <dgm:cxnLst>
    <dgm:cxn modelId="{0B786707-4A91-B642-A9C2-4B9C23048876}" type="presOf" srcId="{B3624D79-F1C1-DA4D-95FD-B4050C309303}" destId="{903C2039-EA74-B740-BBFD-F3C0B5FCAA3D}" srcOrd="0" destOrd="1" presId="urn:microsoft.com/office/officeart/2009/3/layout/StepUpProcess"/>
    <dgm:cxn modelId="{0A42961E-003A-9441-8892-8960B157762D}" srcId="{C5DE4E15-3294-6440-AE71-1692C1B22026}" destId="{B6BAC66E-1C7B-7C4F-9C20-C379BE76DD50}" srcOrd="3" destOrd="0" parTransId="{359C1D31-CFC5-9A4F-A4AE-D31EED7291A3}" sibTransId="{34941DD6-24EE-534F-8B81-1550FD3B6431}"/>
    <dgm:cxn modelId="{39CE7460-656E-C04A-A22A-00F81DF5C364}" type="presOf" srcId="{B6BAC66E-1C7B-7C4F-9C20-C379BE76DD50}" destId="{903C2039-EA74-B740-BBFD-F3C0B5FCAA3D}" srcOrd="0" destOrd="4" presId="urn:microsoft.com/office/officeart/2009/3/layout/StepUpProcess"/>
    <dgm:cxn modelId="{5935EA6D-5400-E146-807E-1B9B32CA1DBC}" srcId="{64244595-40B8-0C44-AB01-36C07C7C032F}" destId="{C5DE4E15-3294-6440-AE71-1692C1B22026}" srcOrd="2" destOrd="0" parTransId="{F8270A97-BFC2-B941-8E0D-763AC7C45356}" sibTransId="{70F196F0-F938-8949-9887-643668E20A06}"/>
    <dgm:cxn modelId="{FB1ECD7A-FB0F-FD4A-9560-64720393018E}" type="presOf" srcId="{FBECF0E3-9602-9443-82CC-519BB77001DF}" destId="{903C2039-EA74-B740-BBFD-F3C0B5FCAA3D}" srcOrd="0" destOrd="2" presId="urn:microsoft.com/office/officeart/2009/3/layout/StepUpProcess"/>
    <dgm:cxn modelId="{C41DB588-C206-1C46-B5AF-918E6298BC98}" type="presOf" srcId="{64244595-40B8-0C44-AB01-36C07C7C032F}" destId="{88DEEDEA-3D43-B94E-A8BE-2B6F2CC171CC}" srcOrd="0" destOrd="0" presId="urn:microsoft.com/office/officeart/2009/3/layout/StepUpProcess"/>
    <dgm:cxn modelId="{D40CE18F-4D76-514A-8CA6-36933BF06C8F}" srcId="{C5DE4E15-3294-6440-AE71-1692C1B22026}" destId="{B5D517DB-5BE9-F74A-B8E1-06334ED04690}" srcOrd="2" destOrd="0" parTransId="{B74274B9-839B-974C-8EF8-FA5B6B637461}" sibTransId="{DA2A9467-BA12-F142-8739-80E7E11F66A0}"/>
    <dgm:cxn modelId="{1BCC1A9F-183A-1C47-8E31-24B48C550775}" srcId="{64244595-40B8-0C44-AB01-36C07C7C032F}" destId="{9972BBDB-889F-9344-B3C7-098CE51925FC}" srcOrd="0" destOrd="0" parTransId="{02F33E88-1CA8-1849-A059-F1F13661286D}" sibTransId="{5FA7183A-15C0-EE43-A9D1-7B812FC22867}"/>
    <dgm:cxn modelId="{95274DB3-B1B9-2A42-8921-92D3FF0A2BB9}" type="presOf" srcId="{BEC033E2-AC9A-FF4F-AB54-E16960F6D766}" destId="{5614FA6C-291A-254E-9375-7FDF93864951}" srcOrd="0" destOrd="0" presId="urn:microsoft.com/office/officeart/2009/3/layout/StepUpProcess"/>
    <dgm:cxn modelId="{96353BCA-89D9-184C-883C-B70E0C75C0A1}" type="presOf" srcId="{C5DE4E15-3294-6440-AE71-1692C1B22026}" destId="{903C2039-EA74-B740-BBFD-F3C0B5FCAA3D}" srcOrd="0" destOrd="0" presId="urn:microsoft.com/office/officeart/2009/3/layout/StepUpProcess"/>
    <dgm:cxn modelId="{F6308CD0-2315-7744-8DA9-C34C6133007F}" type="presOf" srcId="{B5D517DB-5BE9-F74A-B8E1-06334ED04690}" destId="{903C2039-EA74-B740-BBFD-F3C0B5FCAA3D}" srcOrd="0" destOrd="3" presId="urn:microsoft.com/office/officeart/2009/3/layout/StepUpProcess"/>
    <dgm:cxn modelId="{36BF6ED1-991C-064E-B658-560C3B935438}" srcId="{64244595-40B8-0C44-AB01-36C07C7C032F}" destId="{BEC033E2-AC9A-FF4F-AB54-E16960F6D766}" srcOrd="1" destOrd="0" parTransId="{4511412A-7C47-2642-8C3D-2536C66A69C0}" sibTransId="{23DAB6B6-5B95-6043-940D-29241B3419B5}"/>
    <dgm:cxn modelId="{8D3F7BD9-095A-EB4E-BD01-8D02E07C544A}" srcId="{C5DE4E15-3294-6440-AE71-1692C1B22026}" destId="{B3624D79-F1C1-DA4D-95FD-B4050C309303}" srcOrd="0" destOrd="0" parTransId="{996D892B-574A-454E-96B3-CA5FAE7E93F1}" sibTransId="{6D564A4A-F9E1-964B-9BAB-BFCFE72084EC}"/>
    <dgm:cxn modelId="{788336E1-854F-1848-A623-292C815A39FD}" type="presOf" srcId="{9972BBDB-889F-9344-B3C7-098CE51925FC}" destId="{2A519228-43C1-C040-B33A-097341431CE2}" srcOrd="0" destOrd="0" presId="urn:microsoft.com/office/officeart/2009/3/layout/StepUpProcess"/>
    <dgm:cxn modelId="{D0A4BDED-C468-9B49-A2F9-D1B917033ED2}" srcId="{C5DE4E15-3294-6440-AE71-1692C1B22026}" destId="{FBECF0E3-9602-9443-82CC-519BB77001DF}" srcOrd="1" destOrd="0" parTransId="{FED445DB-EDC6-3346-B338-981C71C8E77F}" sibTransId="{0E2EB7D7-EB84-4549-AFC2-8E633600E035}"/>
    <dgm:cxn modelId="{A2A6534B-939F-4D47-AAB4-07970F1D1172}" type="presParOf" srcId="{88DEEDEA-3D43-B94E-A8BE-2B6F2CC171CC}" destId="{830C26F3-CEAB-464A-9BB6-746675F569C8}" srcOrd="0" destOrd="0" presId="urn:microsoft.com/office/officeart/2009/3/layout/StepUpProcess"/>
    <dgm:cxn modelId="{FA01A321-DDAD-6742-A04A-A829890ED196}" type="presParOf" srcId="{830C26F3-CEAB-464A-9BB6-746675F569C8}" destId="{0A48A44B-ACFF-2245-AEEB-A5DDDCC8C496}" srcOrd="0" destOrd="0" presId="urn:microsoft.com/office/officeart/2009/3/layout/StepUpProcess"/>
    <dgm:cxn modelId="{97D18404-2041-BA48-A0D4-3BABD5EA1D7F}" type="presParOf" srcId="{830C26F3-CEAB-464A-9BB6-746675F569C8}" destId="{2A519228-43C1-C040-B33A-097341431CE2}" srcOrd="1" destOrd="0" presId="urn:microsoft.com/office/officeart/2009/3/layout/StepUpProcess"/>
    <dgm:cxn modelId="{577E57E0-74CB-AA40-B60D-10399AEA4AEE}" type="presParOf" srcId="{830C26F3-CEAB-464A-9BB6-746675F569C8}" destId="{47794180-F9F3-EE4B-A723-D9EC2A211089}" srcOrd="2" destOrd="0" presId="urn:microsoft.com/office/officeart/2009/3/layout/StepUpProcess"/>
    <dgm:cxn modelId="{4B64BABE-092B-BD41-914D-EBA9FFDA968B}" type="presParOf" srcId="{88DEEDEA-3D43-B94E-A8BE-2B6F2CC171CC}" destId="{CA2E6E44-B8E7-844C-A330-D89650D6039A}" srcOrd="1" destOrd="0" presId="urn:microsoft.com/office/officeart/2009/3/layout/StepUpProcess"/>
    <dgm:cxn modelId="{FFE28C6D-43EE-EA4E-9C37-B28096F700B8}" type="presParOf" srcId="{CA2E6E44-B8E7-844C-A330-D89650D6039A}" destId="{60473021-6AD7-5E46-82D5-DEE1BCAFFA4D}" srcOrd="0" destOrd="0" presId="urn:microsoft.com/office/officeart/2009/3/layout/StepUpProcess"/>
    <dgm:cxn modelId="{18ACBC8E-8306-3B48-A5D0-6C35E1579F23}" type="presParOf" srcId="{88DEEDEA-3D43-B94E-A8BE-2B6F2CC171CC}" destId="{CFFAFEA4-C7E3-DF4B-B4D7-2A38CF8EC7CB}" srcOrd="2" destOrd="0" presId="urn:microsoft.com/office/officeart/2009/3/layout/StepUpProcess"/>
    <dgm:cxn modelId="{82B8BA04-9C70-C340-9AB6-638B52C604C0}" type="presParOf" srcId="{CFFAFEA4-C7E3-DF4B-B4D7-2A38CF8EC7CB}" destId="{1CA04008-96F3-564A-B46E-6B87073615C5}" srcOrd="0" destOrd="0" presId="urn:microsoft.com/office/officeart/2009/3/layout/StepUpProcess"/>
    <dgm:cxn modelId="{A401E569-60B2-B64D-9887-8EBDD7C1CAAE}" type="presParOf" srcId="{CFFAFEA4-C7E3-DF4B-B4D7-2A38CF8EC7CB}" destId="{5614FA6C-291A-254E-9375-7FDF93864951}" srcOrd="1" destOrd="0" presId="urn:microsoft.com/office/officeart/2009/3/layout/StepUpProcess"/>
    <dgm:cxn modelId="{9BFA7693-45F6-5C45-966F-F31986370D3C}" type="presParOf" srcId="{CFFAFEA4-C7E3-DF4B-B4D7-2A38CF8EC7CB}" destId="{3331A2A3-1F64-8B4F-8B60-EA1062A7E831}" srcOrd="2" destOrd="0" presId="urn:microsoft.com/office/officeart/2009/3/layout/StepUpProcess"/>
    <dgm:cxn modelId="{9ED23ED3-953B-9A47-B646-58A8D9D20DA8}" type="presParOf" srcId="{88DEEDEA-3D43-B94E-A8BE-2B6F2CC171CC}" destId="{0F8ED890-79FA-E44F-BE37-948D6532D1B7}" srcOrd="3" destOrd="0" presId="urn:microsoft.com/office/officeart/2009/3/layout/StepUpProcess"/>
    <dgm:cxn modelId="{9DA25616-4E1A-E94A-B9F4-C93B6C06D0A3}" type="presParOf" srcId="{0F8ED890-79FA-E44F-BE37-948D6532D1B7}" destId="{489BD653-FCB7-2042-9913-50E27DA8F68B}" srcOrd="0" destOrd="0" presId="urn:microsoft.com/office/officeart/2009/3/layout/StepUpProcess"/>
    <dgm:cxn modelId="{7CEC5DD2-4277-B647-BDDE-4190BF513238}" type="presParOf" srcId="{88DEEDEA-3D43-B94E-A8BE-2B6F2CC171CC}" destId="{934A9BCB-07A4-6B4B-94AE-2D7D15F37D5D}" srcOrd="4" destOrd="0" presId="urn:microsoft.com/office/officeart/2009/3/layout/StepUpProcess"/>
    <dgm:cxn modelId="{905C904F-94E5-3441-92FD-DA0A5E8D50A2}" type="presParOf" srcId="{934A9BCB-07A4-6B4B-94AE-2D7D15F37D5D}" destId="{070F56ED-CC42-AC46-8D66-3EE13232BDAF}" srcOrd="0" destOrd="0" presId="urn:microsoft.com/office/officeart/2009/3/layout/StepUpProcess"/>
    <dgm:cxn modelId="{3501581F-F116-8D42-9AA0-17DF445CBF65}" type="presParOf" srcId="{934A9BCB-07A4-6B4B-94AE-2D7D15F37D5D}" destId="{903C2039-EA74-B740-BBFD-F3C0B5FCAA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1F9DFB5F-DB72-3648-AF91-4FECE9B6B05B}">
      <dgm:prSet/>
      <dgm:spPr/>
      <dgm:t>
        <a:bodyPr/>
        <a:lstStyle/>
        <a:p>
          <a:pPr rtl="0"/>
          <a:r>
            <a:rPr lang="en-US" dirty="0"/>
            <a:t>Pipelining</a:t>
          </a:r>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a:t>Processor moves data or instructions into a conceptual pipe with all stages of the pipe processing simultaneously</a:t>
          </a:r>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a:t>Branch prediction</a:t>
          </a:r>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a:t>Processor looks ahead in the instruction code fetched from memory and predicts which branches, or groups of instructions, are likely to be processed next</a:t>
          </a:r>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a:t>Data flow analysis</a:t>
          </a:r>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a:t>Processor analyzes which instructions are dependent on each other’s results, or data, to create an optimized schedule of instructions</a:t>
          </a:r>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a:t>Speculative execution</a:t>
          </a:r>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a:t>Using branch prediction and data flow analysis, some processors speculatively execute instructions ahead of their actual appearance in the program execution, holding the results in temporary locations, keeping execution engines as busy as possible</a:t>
          </a:r>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8A26F3A1-AB6C-5049-B361-FAF4609B2616}">
      <dgm:prSet/>
      <dgm:spPr/>
      <dgm:t>
        <a:bodyPr/>
        <a:lstStyle/>
        <a:p>
          <a:pPr rtl="0"/>
          <a:r>
            <a:rPr lang="en-US" dirty="0"/>
            <a:t>Superscalar execution</a:t>
          </a:r>
        </a:p>
      </dgm:t>
    </dgm:pt>
    <dgm:pt modelId="{AC6437F1-8798-1544-BB20-AB95D8409774}" type="parTrans" cxnId="{760301D8-6D8F-3C4B-A4AB-150C60644331}">
      <dgm:prSet/>
      <dgm:spPr/>
      <dgm:t>
        <a:bodyPr/>
        <a:lstStyle/>
        <a:p>
          <a:endParaRPr lang="en-US"/>
        </a:p>
      </dgm:t>
    </dgm:pt>
    <dgm:pt modelId="{1EE08078-6E4D-7842-9B72-3F0C7C3378C4}" type="sibTrans" cxnId="{760301D8-6D8F-3C4B-A4AB-150C60644331}">
      <dgm:prSet/>
      <dgm:spPr/>
      <dgm:t>
        <a:bodyPr/>
        <a:lstStyle/>
        <a:p>
          <a:endParaRPr lang="en-US"/>
        </a:p>
      </dgm:t>
    </dgm:pt>
    <dgm:pt modelId="{CE02E82E-38D7-9F49-B76A-A9DEA9406EA8}">
      <dgm:prSet/>
      <dgm:spPr/>
      <dgm:t>
        <a:bodyPr/>
        <a:lstStyle/>
        <a:p>
          <a:pPr rtl="0"/>
          <a:r>
            <a:rPr lang="en-US" dirty="0"/>
            <a:t>This is the ability to issue more than one instruction in every processor clock cycle. (In effect, multiple parallel pipelines are used.)</a:t>
          </a:r>
        </a:p>
      </dgm:t>
    </dgm:pt>
    <dgm:pt modelId="{E3906516-8F1C-4E44-BF3B-DE1A16420EAE}" type="parTrans" cxnId="{A9BAD250-28CD-0A43-8EEB-F79FC2853276}">
      <dgm:prSet/>
      <dgm:spPr/>
      <dgm:t>
        <a:bodyPr/>
        <a:lstStyle/>
        <a:p>
          <a:endParaRPr lang="en-US"/>
        </a:p>
      </dgm:t>
    </dgm:pt>
    <dgm:pt modelId="{D0DB07B7-D114-984D-A8F2-E3D6867CD40F}" type="sibTrans" cxnId="{A9BAD250-28CD-0A43-8EEB-F79FC2853276}">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pt>
    <dgm:pt modelId="{8F8399CD-6D80-A04B-A73D-FAE536245E54}" type="pres">
      <dgm:prSet presAssocID="{1F9DFB5F-DB72-3648-AF91-4FECE9B6B05B}" presName="circle1" presStyleLbl="node1" presStyleIdx="0" presStyleCnt="5"/>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5"/>
      <dgm:spPr/>
    </dgm:pt>
    <dgm:pt modelId="{E5E6FCE1-34FD-AE40-955F-2C56C6769BE6}" type="pres">
      <dgm:prSet presAssocID="{9CFA17D8-46EF-D540-AC03-B1D783B08EBB}" presName="vertSpace2" presStyleLbl="node1" presStyleIdx="0" presStyleCnt="5"/>
      <dgm:spPr/>
    </dgm:pt>
    <dgm:pt modelId="{95965867-777A-B244-9440-59A3ABA67E2E}" type="pres">
      <dgm:prSet presAssocID="{9CFA17D8-46EF-D540-AC03-B1D783B08EBB}" presName="circle2" presStyleLbl="node1" presStyleIdx="1" presStyleCnt="5"/>
      <dgm:spPr/>
    </dgm:pt>
    <dgm:pt modelId="{62C26FB8-F960-704B-9B69-4C5DA54F634F}" type="pres">
      <dgm:prSet presAssocID="{9CFA17D8-46EF-D540-AC03-B1D783B08EBB}" presName="rect2" presStyleLbl="alignAcc1" presStyleIdx="1" presStyleCnt="5"/>
      <dgm:spPr/>
    </dgm:pt>
    <dgm:pt modelId="{21097EEF-7F32-5B40-849F-5D64D8FB6490}" type="pres">
      <dgm:prSet presAssocID="{8A26F3A1-AB6C-5049-B361-FAF4609B2616}" presName="vertSpace3" presStyleLbl="node1" presStyleIdx="1" presStyleCnt="5"/>
      <dgm:spPr/>
    </dgm:pt>
    <dgm:pt modelId="{8980E4CE-FAE8-4640-865E-DD474CAE12ED}" type="pres">
      <dgm:prSet presAssocID="{8A26F3A1-AB6C-5049-B361-FAF4609B2616}" presName="circle3" presStyleLbl="node1" presStyleIdx="2" presStyleCnt="5"/>
      <dgm:spPr/>
    </dgm:pt>
    <dgm:pt modelId="{8A0AD6EA-0B5C-914A-9F0A-CC84B3884EAA}" type="pres">
      <dgm:prSet presAssocID="{8A26F3A1-AB6C-5049-B361-FAF4609B2616}" presName="rect3" presStyleLbl="alignAcc1" presStyleIdx="2" presStyleCnt="5"/>
      <dgm:spPr/>
    </dgm:pt>
    <dgm:pt modelId="{C5C34AE3-0941-7F41-AEFA-33EA5ED8EA8E}" type="pres">
      <dgm:prSet presAssocID="{30C97FF5-6C28-2047-A086-66AB02D8C9E6}" presName="vertSpace4" presStyleLbl="node1" presStyleIdx="2" presStyleCnt="5"/>
      <dgm:spPr/>
    </dgm:pt>
    <dgm:pt modelId="{8FC3D4C7-6020-F347-A658-FE974C7C2633}" type="pres">
      <dgm:prSet presAssocID="{30C97FF5-6C28-2047-A086-66AB02D8C9E6}" presName="circle4" presStyleLbl="node1" presStyleIdx="3" presStyleCnt="5"/>
      <dgm:spPr/>
    </dgm:pt>
    <dgm:pt modelId="{3912B40C-E4AB-4443-8E49-43D36F560895}" type="pres">
      <dgm:prSet presAssocID="{30C97FF5-6C28-2047-A086-66AB02D8C9E6}" presName="rect4" presStyleLbl="alignAcc1" presStyleIdx="3" presStyleCnt="5"/>
      <dgm:spPr/>
    </dgm:pt>
    <dgm:pt modelId="{8D91002D-285F-B140-9CB7-BDD1A1FA0E36}" type="pres">
      <dgm:prSet presAssocID="{96FA048A-5310-FE4D-81B2-9D70B7C257AA}" presName="vertSpace5" presStyleLbl="node1" presStyleIdx="3" presStyleCnt="5"/>
      <dgm:spPr/>
    </dgm:pt>
    <dgm:pt modelId="{8CA8964D-0088-5C41-B5B6-C7928BBF95DC}" type="pres">
      <dgm:prSet presAssocID="{96FA048A-5310-FE4D-81B2-9D70B7C257AA}" presName="circle5" presStyleLbl="node1" presStyleIdx="4" presStyleCnt="5"/>
      <dgm:spPr/>
    </dgm:pt>
    <dgm:pt modelId="{4E35B49C-BBBC-DB45-BDFD-E61EAF99AC87}" type="pres">
      <dgm:prSet presAssocID="{96FA048A-5310-FE4D-81B2-9D70B7C257AA}" presName="rect5" presStyleLbl="alignAcc1" presStyleIdx="4" presStyleCnt="5"/>
      <dgm:spPr/>
    </dgm:pt>
    <dgm:pt modelId="{FDF68C10-93C2-9847-8923-5DAB69061B5C}" type="pres">
      <dgm:prSet presAssocID="{1F9DFB5F-DB72-3648-AF91-4FECE9B6B05B}" presName="rect1ParTx" presStyleLbl="alignAcc1" presStyleIdx="4" presStyleCnt="5">
        <dgm:presLayoutVars>
          <dgm:chMax val="1"/>
          <dgm:bulletEnabled val="1"/>
        </dgm:presLayoutVars>
      </dgm:prSet>
      <dgm:spPr/>
    </dgm:pt>
    <dgm:pt modelId="{9625A8A9-4E22-1C45-8780-F620536E0AB6}" type="pres">
      <dgm:prSet presAssocID="{1F9DFB5F-DB72-3648-AF91-4FECE9B6B05B}" presName="rect1ChTx" presStyleLbl="alignAcc1" presStyleIdx="4" presStyleCnt="5">
        <dgm:presLayoutVars>
          <dgm:bulletEnabled val="1"/>
        </dgm:presLayoutVars>
      </dgm:prSet>
      <dgm:spPr/>
    </dgm:pt>
    <dgm:pt modelId="{1296813F-D39B-814D-848B-44B53BD6057E}" type="pres">
      <dgm:prSet presAssocID="{9CFA17D8-46EF-D540-AC03-B1D783B08EBB}" presName="rect2ParTx" presStyleLbl="alignAcc1" presStyleIdx="4" presStyleCnt="5">
        <dgm:presLayoutVars>
          <dgm:chMax val="1"/>
          <dgm:bulletEnabled val="1"/>
        </dgm:presLayoutVars>
      </dgm:prSet>
      <dgm:spPr/>
    </dgm:pt>
    <dgm:pt modelId="{B8C4BD7A-9494-904F-8FD8-EAB30AD1C9C2}" type="pres">
      <dgm:prSet presAssocID="{9CFA17D8-46EF-D540-AC03-B1D783B08EBB}" presName="rect2ChTx" presStyleLbl="alignAcc1" presStyleIdx="4" presStyleCnt="5">
        <dgm:presLayoutVars>
          <dgm:bulletEnabled val="1"/>
        </dgm:presLayoutVars>
      </dgm:prSet>
      <dgm:spPr/>
    </dgm:pt>
    <dgm:pt modelId="{4CD70E50-5CB8-974F-99E3-860FEAB27838}" type="pres">
      <dgm:prSet presAssocID="{8A26F3A1-AB6C-5049-B361-FAF4609B2616}" presName="rect3ParTx" presStyleLbl="alignAcc1" presStyleIdx="4" presStyleCnt="5">
        <dgm:presLayoutVars>
          <dgm:chMax val="1"/>
          <dgm:bulletEnabled val="1"/>
        </dgm:presLayoutVars>
      </dgm:prSet>
      <dgm:spPr/>
    </dgm:pt>
    <dgm:pt modelId="{9D7E2566-676D-9E41-99C2-0953099D924D}" type="pres">
      <dgm:prSet presAssocID="{8A26F3A1-AB6C-5049-B361-FAF4609B2616}" presName="rect3ChTx" presStyleLbl="alignAcc1" presStyleIdx="4" presStyleCnt="5">
        <dgm:presLayoutVars>
          <dgm:bulletEnabled val="1"/>
        </dgm:presLayoutVars>
      </dgm:prSet>
      <dgm:spPr/>
    </dgm:pt>
    <dgm:pt modelId="{C047E8FF-ABA5-3248-AA1A-9A4239A7E3E6}" type="pres">
      <dgm:prSet presAssocID="{30C97FF5-6C28-2047-A086-66AB02D8C9E6}" presName="rect4ParTx" presStyleLbl="alignAcc1" presStyleIdx="4" presStyleCnt="5">
        <dgm:presLayoutVars>
          <dgm:chMax val="1"/>
          <dgm:bulletEnabled val="1"/>
        </dgm:presLayoutVars>
      </dgm:prSet>
      <dgm:spPr/>
    </dgm:pt>
    <dgm:pt modelId="{B4AAA73C-1031-C544-BDD6-9B9C29452A80}" type="pres">
      <dgm:prSet presAssocID="{30C97FF5-6C28-2047-A086-66AB02D8C9E6}" presName="rect4ChTx" presStyleLbl="alignAcc1" presStyleIdx="4" presStyleCnt="5">
        <dgm:presLayoutVars>
          <dgm:bulletEnabled val="1"/>
        </dgm:presLayoutVars>
      </dgm:prSet>
      <dgm:spPr/>
    </dgm:pt>
    <dgm:pt modelId="{67BD0849-4A79-D541-90FC-E48AB8D34DEE}" type="pres">
      <dgm:prSet presAssocID="{96FA048A-5310-FE4D-81B2-9D70B7C257AA}" presName="rect5ParTx" presStyleLbl="alignAcc1" presStyleIdx="4" presStyleCnt="5">
        <dgm:presLayoutVars>
          <dgm:chMax val="1"/>
          <dgm:bulletEnabled val="1"/>
        </dgm:presLayoutVars>
      </dgm:prSet>
      <dgm:spPr/>
    </dgm:pt>
    <dgm:pt modelId="{BB5D0C00-E641-934E-AE39-CCC5D85D9568}" type="pres">
      <dgm:prSet presAssocID="{96FA048A-5310-FE4D-81B2-9D70B7C257AA}" presName="rect5ChTx" presStyleLbl="alignAcc1" presStyleIdx="4" presStyleCnt="5">
        <dgm:presLayoutVars>
          <dgm:bulletEnabled val="1"/>
        </dgm:presLayoutVars>
      </dgm:prSet>
      <dgm:spPr/>
    </dgm:pt>
  </dgm:ptLst>
  <dgm:cxnLst>
    <dgm:cxn modelId="{8C44C30A-E064-7744-B4A2-1C94E483A490}" type="presOf" srcId="{CE02E82E-38D7-9F49-B76A-A9DEA9406EA8}" destId="{9D7E2566-676D-9E41-99C2-0953099D924D}" srcOrd="0" destOrd="0" presId="urn:microsoft.com/office/officeart/2005/8/layout/target3"/>
    <dgm:cxn modelId="{C517610C-5B74-2F41-A242-FA5CFF08BF4A}" type="presOf" srcId="{0DA0EBF7-C177-5C4F-9EAE-1A180967A483}" destId="{BB5D0C00-E641-934E-AE39-CCC5D85D9568}" srcOrd="0" destOrd="0" presId="urn:microsoft.com/office/officeart/2005/8/layout/target3"/>
    <dgm:cxn modelId="{0543E415-2607-204C-A468-518EB5E730BA}" type="presOf" srcId="{30C97FF5-6C28-2047-A086-66AB02D8C9E6}" destId="{C047E8FF-ABA5-3248-AA1A-9A4239A7E3E6}" srcOrd="1" destOrd="0" presId="urn:microsoft.com/office/officeart/2005/8/layout/target3"/>
    <dgm:cxn modelId="{CB9B861B-73E3-1449-BB22-CAF83A6C153E}" srcId="{96FA048A-5310-FE4D-81B2-9D70B7C257AA}" destId="{0DA0EBF7-C177-5C4F-9EAE-1A180967A483}" srcOrd="0" destOrd="0" parTransId="{4A466D16-CBA1-5143-B43C-964C8F088F9E}" sibTransId="{2CF877C0-D3B3-774A-BDC9-CCB09F6CE2DF}"/>
    <dgm:cxn modelId="{3F703D20-B38D-0440-87DC-35CF43E74087}" srcId="{1F9DFB5F-DB72-3648-AF91-4FECE9B6B05B}" destId="{D0904AE8-993E-5942-97B6-306A66DF04F0}" srcOrd="0" destOrd="0" parTransId="{9F75FF9E-95F7-3A42-86AC-D87CBB9B2829}" sibTransId="{C6C74CB0-07D1-2444-933E-62ABDDE156FE}"/>
    <dgm:cxn modelId="{8F91E62B-0F7C-5A42-841A-E7940D3EE6E8}" srcId="{8BAEE847-EAD2-FE40-8C84-DA512223181C}" destId="{30C97FF5-6C28-2047-A086-66AB02D8C9E6}" srcOrd="3" destOrd="0" parTransId="{8B33C48A-2DB3-7044-9606-73F5DE3532D7}" sibTransId="{39F20121-8F60-EF4F-86A6-AFD0374E46AF}"/>
    <dgm:cxn modelId="{1F75482D-39EF-5641-9DD0-57C267687981}" type="presOf" srcId="{8A26F3A1-AB6C-5049-B361-FAF4609B2616}" destId="{4CD70E50-5CB8-974F-99E3-860FEAB27838}" srcOrd="1" destOrd="0" presId="urn:microsoft.com/office/officeart/2005/8/layout/target3"/>
    <dgm:cxn modelId="{1950FF33-8146-2642-B11E-74530D295442}" srcId="{8BAEE847-EAD2-FE40-8C84-DA512223181C}" destId="{96FA048A-5310-FE4D-81B2-9D70B7C257AA}" srcOrd="4" destOrd="0" parTransId="{E46BF334-3C6C-F643-8363-F7310281F45D}" sibTransId="{AC35690D-9D17-014B-8008-2A5C688BF974}"/>
    <dgm:cxn modelId="{D4A65260-D363-034C-BC13-9724735933CB}" srcId="{8BAEE847-EAD2-FE40-8C84-DA512223181C}" destId="{1F9DFB5F-DB72-3648-AF91-4FECE9B6B05B}" srcOrd="0" destOrd="0" parTransId="{4AE55039-A559-5B46-940A-75ACC4386115}" sibTransId="{E8DDD59A-4B47-2445-810B-652711BDAF3F}"/>
    <dgm:cxn modelId="{A9BAD250-28CD-0A43-8EEB-F79FC2853276}" srcId="{8A26F3A1-AB6C-5049-B361-FAF4609B2616}" destId="{CE02E82E-38D7-9F49-B76A-A9DEA9406EA8}" srcOrd="0" destOrd="0" parTransId="{E3906516-8F1C-4E44-BF3B-DE1A16420EAE}" sibTransId="{D0DB07B7-D114-984D-A8F2-E3D6867CD40F}"/>
    <dgm:cxn modelId="{3124647B-CEF8-0348-A8DC-6017A38138EE}" type="presOf" srcId="{39E21E8D-BCE6-874A-8E05-4FFC68AFADA3}" destId="{B8C4BD7A-9494-904F-8FD8-EAB30AD1C9C2}" srcOrd="0" destOrd="0" presId="urn:microsoft.com/office/officeart/2005/8/layout/target3"/>
    <dgm:cxn modelId="{9EA4899C-801D-5844-8093-9EE9020D6B92}" type="presOf" srcId="{8BAEE847-EAD2-FE40-8C84-DA512223181C}" destId="{B5438589-107F-BE44-8E79-B96C087882C3}" srcOrd="0"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493CC3A7-89C9-FC4D-AA12-8C4FCAA641E6}" type="presOf" srcId="{1F9DFB5F-DB72-3648-AF91-4FECE9B6B05B}" destId="{FDF68C10-93C2-9847-8923-5DAB69061B5C}" srcOrd="1" destOrd="0" presId="urn:microsoft.com/office/officeart/2005/8/layout/target3"/>
    <dgm:cxn modelId="{B5E7D4A8-5E1B-B541-96F4-801FA261EC47}" type="presOf" srcId="{96FA048A-5310-FE4D-81B2-9D70B7C257AA}" destId="{67BD0849-4A79-D541-90FC-E48AB8D34DEE}"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70761CD2-A649-644E-9CB9-F7DC2012EE36}" type="presOf" srcId="{9CFA17D8-46EF-D540-AC03-B1D783B08EBB}" destId="{1296813F-D39B-814D-848B-44B53BD6057E}" srcOrd="1" destOrd="0" presId="urn:microsoft.com/office/officeart/2005/8/layout/target3"/>
    <dgm:cxn modelId="{97423DD5-2B0D-ED49-A726-E649080C84EC}" type="presOf" srcId="{9CFA17D8-46EF-D540-AC03-B1D783B08EBB}" destId="{62C26FB8-F960-704B-9B69-4C5DA54F634F}" srcOrd="0" destOrd="0" presId="urn:microsoft.com/office/officeart/2005/8/layout/target3"/>
    <dgm:cxn modelId="{760301D8-6D8F-3C4B-A4AB-150C60644331}" srcId="{8BAEE847-EAD2-FE40-8C84-DA512223181C}" destId="{8A26F3A1-AB6C-5049-B361-FAF4609B2616}" srcOrd="2" destOrd="0" parTransId="{AC6437F1-8798-1544-BB20-AB95D8409774}" sibTransId="{1EE08078-6E4D-7842-9B72-3F0C7C3378C4}"/>
    <dgm:cxn modelId="{3DFF21E3-F2C8-4C49-9D7F-7E92EB9D4F2C}" type="presOf" srcId="{96FA048A-5310-FE4D-81B2-9D70B7C257AA}" destId="{4E35B49C-BBBC-DB45-BDFD-E61EAF99AC87}" srcOrd="0" destOrd="0" presId="urn:microsoft.com/office/officeart/2005/8/layout/target3"/>
    <dgm:cxn modelId="{205C9DE3-2B2A-374C-A313-28A852AD70DF}" type="presOf" srcId="{1ADEEF36-6D40-D44F-9B35-90E0CDA42AB8}" destId="{B4AAA73C-1031-C544-BDD6-9B9C29452A80}" srcOrd="0" destOrd="0" presId="urn:microsoft.com/office/officeart/2005/8/layout/target3"/>
    <dgm:cxn modelId="{AA4077E6-98AB-8548-A1A9-4EDCD357F6AF}" type="presOf" srcId="{30C97FF5-6C28-2047-A086-66AB02D8C9E6}" destId="{3912B40C-E4AB-4443-8E49-43D36F560895}" srcOrd="0" destOrd="0" presId="urn:microsoft.com/office/officeart/2005/8/layout/target3"/>
    <dgm:cxn modelId="{D89EA3E6-2CA9-904E-B95E-CE3A420575DE}" srcId="{9CFA17D8-46EF-D540-AC03-B1D783B08EBB}" destId="{39E21E8D-BCE6-874A-8E05-4FFC68AFADA3}" srcOrd="0" destOrd="0" parTransId="{D7E8EFC3-C4E7-A34B-B349-9059739AD4BB}" sibTransId="{A8B5980D-5E5F-7D4B-B523-AC127D7ABF5F}"/>
    <dgm:cxn modelId="{46F765FF-7156-694C-984E-6EAE0E5C28A5}" srcId="{30C97FF5-6C28-2047-A086-66AB02D8C9E6}" destId="{1ADEEF36-6D40-D44F-9B35-90E0CDA42AB8}" srcOrd="0" destOrd="0" parTransId="{8BF2F0E2-2B88-9D4E-9A6B-A4483BF6CDE4}" sibTransId="{81FDBB88-0681-8E4E-8D8B-BB30C3BAFA65}"/>
    <dgm:cxn modelId="{301294FF-4AF4-D043-8E38-F8EB23367CB3}" type="presOf" srcId="{8A26F3A1-AB6C-5049-B361-FAF4609B2616}" destId="{8A0AD6EA-0B5C-914A-9F0A-CC84B3884EAA}" srcOrd="0" destOrd="0" presId="urn:microsoft.com/office/officeart/2005/8/layout/target3"/>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2838EB30-9379-E042-8BA4-A0A280417150}" type="presParOf" srcId="{B5438589-107F-BE44-8E79-B96C087882C3}" destId="{21097EEF-7F32-5B40-849F-5D64D8FB6490}" srcOrd="6" destOrd="0" presId="urn:microsoft.com/office/officeart/2005/8/layout/target3"/>
    <dgm:cxn modelId="{9BB45B1D-656D-FC4D-9532-5278DBE01C23}" type="presParOf" srcId="{B5438589-107F-BE44-8E79-B96C087882C3}" destId="{8980E4CE-FAE8-4640-865E-DD474CAE12ED}" srcOrd="7" destOrd="0" presId="urn:microsoft.com/office/officeart/2005/8/layout/target3"/>
    <dgm:cxn modelId="{0CCBD73A-C2E5-B247-AE15-32F655193A9D}" type="presParOf" srcId="{B5438589-107F-BE44-8E79-B96C087882C3}" destId="{8A0AD6EA-0B5C-914A-9F0A-CC84B3884EAA}" srcOrd="8" destOrd="0" presId="urn:microsoft.com/office/officeart/2005/8/layout/target3"/>
    <dgm:cxn modelId="{C0F6B8D5-8098-5D4C-98D6-A7F9626720DB}" type="presParOf" srcId="{B5438589-107F-BE44-8E79-B96C087882C3}" destId="{C5C34AE3-0941-7F41-AEFA-33EA5ED8EA8E}" srcOrd="9" destOrd="0" presId="urn:microsoft.com/office/officeart/2005/8/layout/target3"/>
    <dgm:cxn modelId="{C0125645-5CD3-8746-BA79-4184EA7DA9E1}" type="presParOf" srcId="{B5438589-107F-BE44-8E79-B96C087882C3}" destId="{8FC3D4C7-6020-F347-A658-FE974C7C2633}" srcOrd="10" destOrd="0" presId="urn:microsoft.com/office/officeart/2005/8/layout/target3"/>
    <dgm:cxn modelId="{B522517D-4297-C44E-9B0D-4039E46AFA24}" type="presParOf" srcId="{B5438589-107F-BE44-8E79-B96C087882C3}" destId="{3912B40C-E4AB-4443-8E49-43D36F560895}" srcOrd="11" destOrd="0" presId="urn:microsoft.com/office/officeart/2005/8/layout/target3"/>
    <dgm:cxn modelId="{E161E772-0EA3-794C-B896-92A24A2298EC}" type="presParOf" srcId="{B5438589-107F-BE44-8E79-B96C087882C3}" destId="{8D91002D-285F-B140-9CB7-BDD1A1FA0E36}" srcOrd="12" destOrd="0" presId="urn:microsoft.com/office/officeart/2005/8/layout/target3"/>
    <dgm:cxn modelId="{08386E96-D699-CF41-AE08-2AAD0B39FB45}" type="presParOf" srcId="{B5438589-107F-BE44-8E79-B96C087882C3}" destId="{8CA8964D-0088-5C41-B5B6-C7928BBF95DC}" srcOrd="13" destOrd="0" presId="urn:microsoft.com/office/officeart/2005/8/layout/target3"/>
    <dgm:cxn modelId="{5969DB80-B243-0341-9494-70E131A79C21}" type="presParOf" srcId="{B5438589-107F-BE44-8E79-B96C087882C3}" destId="{4E35B49C-BBBC-DB45-BDFD-E61EAF99AC87}" srcOrd="14" destOrd="0" presId="urn:microsoft.com/office/officeart/2005/8/layout/target3"/>
    <dgm:cxn modelId="{5DD8A149-6B30-7548-A206-FC2CA8546DD3}" type="presParOf" srcId="{B5438589-107F-BE44-8E79-B96C087882C3}" destId="{FDF68C10-93C2-9847-8923-5DAB69061B5C}" srcOrd="15" destOrd="0" presId="urn:microsoft.com/office/officeart/2005/8/layout/target3"/>
    <dgm:cxn modelId="{80F29C6B-BB39-8A49-BB25-7D13885F5DD2}" type="presParOf" srcId="{B5438589-107F-BE44-8E79-B96C087882C3}" destId="{9625A8A9-4E22-1C45-8780-F620536E0AB6}" srcOrd="16" destOrd="0" presId="urn:microsoft.com/office/officeart/2005/8/layout/target3"/>
    <dgm:cxn modelId="{13F5F08D-CE69-8342-9A37-43AE6D23DDB6}" type="presParOf" srcId="{B5438589-107F-BE44-8E79-B96C087882C3}" destId="{1296813F-D39B-814D-848B-44B53BD6057E}" srcOrd="17" destOrd="0" presId="urn:microsoft.com/office/officeart/2005/8/layout/target3"/>
    <dgm:cxn modelId="{0F98E1D4-37E0-6E43-B731-D970A6053B92}" type="presParOf" srcId="{B5438589-107F-BE44-8E79-B96C087882C3}" destId="{B8C4BD7A-9494-904F-8FD8-EAB30AD1C9C2}" srcOrd="18" destOrd="0" presId="urn:microsoft.com/office/officeart/2005/8/layout/target3"/>
    <dgm:cxn modelId="{FC9C352E-88E2-1649-896D-A2F9EE815967}" type="presParOf" srcId="{B5438589-107F-BE44-8E79-B96C087882C3}" destId="{4CD70E50-5CB8-974F-99E3-860FEAB27838}" srcOrd="19" destOrd="0" presId="urn:microsoft.com/office/officeart/2005/8/layout/target3"/>
    <dgm:cxn modelId="{DDDE13AE-CC34-8446-9A0C-A649F9F6223A}" type="presParOf" srcId="{B5438589-107F-BE44-8E79-B96C087882C3}" destId="{9D7E2566-676D-9E41-99C2-0953099D924D}" srcOrd="20" destOrd="0" presId="urn:microsoft.com/office/officeart/2005/8/layout/target3"/>
    <dgm:cxn modelId="{F97C5BBA-6C8E-924D-9834-74B9C0B99ECA}" type="presParOf" srcId="{B5438589-107F-BE44-8E79-B96C087882C3}" destId="{C047E8FF-ABA5-3248-AA1A-9A4239A7E3E6}" srcOrd="21" destOrd="0" presId="urn:microsoft.com/office/officeart/2005/8/layout/target3"/>
    <dgm:cxn modelId="{5D083E1E-D0C1-0645-A810-66B443A8962C}" type="presParOf" srcId="{B5438589-107F-BE44-8E79-B96C087882C3}" destId="{B4AAA73C-1031-C544-BDD6-9B9C29452A80}" srcOrd="22" destOrd="0" presId="urn:microsoft.com/office/officeart/2005/8/layout/target3"/>
    <dgm:cxn modelId="{7AEA94CD-3EDF-F340-9697-00E5D0134088}" type="presParOf" srcId="{B5438589-107F-BE44-8E79-B96C087882C3}" destId="{67BD0849-4A79-D541-90FC-E48AB8D34DEE}" srcOrd="23" destOrd="0" presId="urn:microsoft.com/office/officeart/2005/8/layout/target3"/>
    <dgm:cxn modelId="{DAB33B87-0516-414F-B1FE-7F17EDBB379D}" type="presParOf" srcId="{B5438589-107F-BE44-8E79-B96C087882C3}" destId="{BB5D0C00-E641-934E-AE39-CCC5D85D9568}"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3D2" qsCatId="3D" csTypeId="urn:microsoft.com/office/officeart/2005/8/colors/colorful3" csCatId="colorful" phldr="1"/>
      <dgm:spPr/>
      <dgm:t>
        <a:bodyPr/>
        <a:lstStyle/>
        <a:p>
          <a:endParaRPr lang="en-US"/>
        </a:p>
      </dgm:t>
    </dgm:pt>
    <dgm:pt modelId="{9AB80C6C-0116-6D42-BEF1-145881EFCDD8}">
      <dgm:prSet/>
      <dgm:spPr/>
      <dgm:t>
        <a:bodyPr/>
        <a:lstStyle/>
        <a:p>
          <a:pPr rtl="0"/>
          <a:r>
            <a:rPr lang="en-US" b="1" dirty="0">
              <a:solidFill>
                <a:schemeClr val="accent1">
                  <a:lumMod val="50000"/>
                </a:schemeClr>
              </a:solidFill>
              <a:effectLst/>
            </a:rPr>
            <a:t>Increase the number of bits that are retrieved at one time by making DRAMs “wider” rather than “deeper” and by using wide bus data paths</a:t>
          </a: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b="1" dirty="0">
              <a:solidFill>
                <a:schemeClr val="accent1">
                  <a:lumMod val="50000"/>
                </a:schemeClr>
              </a:solidFill>
              <a:effectLst/>
            </a:rPr>
            <a:t>Change the DRAM interface to make it more efficient by including a cache or other buffering scheme on the DRAM chip</a:t>
          </a:r>
        </a:p>
        <a:p>
          <a:pPr defTabSz="533400" rtl="0">
            <a:lnSpc>
              <a:spcPct val="90000"/>
            </a:lnSpc>
            <a:spcBef>
              <a:spcPct val="0"/>
            </a:spcBef>
            <a:spcAft>
              <a:spcPct val="35000"/>
            </a:spcAft>
          </a:pPr>
          <a:endParaRPr lang="en-US" b="0" dirty="0">
            <a:solidFill>
              <a:schemeClr val="accent1">
                <a:lumMod val="50000"/>
              </a:schemeClr>
            </a:solidFill>
            <a:effectLst/>
          </a:endParaRP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a:solidFill>
                <a:schemeClr val="accent1">
                  <a:lumMod val="50000"/>
                </a:schemeClr>
              </a:solidFill>
              <a:effectLst/>
            </a:rPr>
            <a:t>Reduce the frequency of memory access by incorporating increasingly complex and efficient cache structures between the processor and main memory</a:t>
          </a: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a:solidFill>
                <a:schemeClr val="accent1">
                  <a:lumMod val="50000"/>
                </a:schemeClr>
              </a:solidFill>
              <a:effectLst/>
            </a:rPr>
            <a:t>Increase the interconnect bandwidth between processors and memory by using higher speed buses and a hierarchy of buses to buffer and structure data flow</a:t>
          </a: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pt>
    <dgm:pt modelId="{94E1869E-B08B-E84C-BE54-79A5CFDF5A04}" type="pres">
      <dgm:prSet presAssocID="{DDEEB0FD-18FA-9C4A-92E6-3737DBB7AA4C}" presName="triangle1" presStyleLbl="node1" presStyleIdx="0" presStyleCnt="4">
        <dgm:presLayoutVars>
          <dgm:bulletEnabled val="1"/>
        </dgm:presLayoutVars>
      </dgm:prSet>
      <dgm:spPr/>
    </dgm:pt>
    <dgm:pt modelId="{4A58DB61-09B5-E94D-AEC1-6280D22B2A8E}" type="pres">
      <dgm:prSet presAssocID="{DDEEB0FD-18FA-9C4A-92E6-3737DBB7AA4C}" presName="triangle2" presStyleLbl="node1" presStyleIdx="1" presStyleCnt="4">
        <dgm:presLayoutVars>
          <dgm:bulletEnabled val="1"/>
        </dgm:presLayoutVars>
      </dgm:prSet>
      <dgm:spPr/>
    </dgm:pt>
    <dgm:pt modelId="{200ABC57-7D7F-C84D-A1A6-CF6A59C98A27}" type="pres">
      <dgm:prSet presAssocID="{DDEEB0FD-18FA-9C4A-92E6-3737DBB7AA4C}" presName="triangle3" presStyleLbl="node1" presStyleIdx="2" presStyleCnt="4">
        <dgm:presLayoutVars>
          <dgm:bulletEnabled val="1"/>
        </dgm:presLayoutVars>
      </dgm:prSet>
      <dgm:spPr/>
    </dgm:pt>
    <dgm:pt modelId="{4CEF2A95-22F9-8B4C-8350-C2D662044B6C}" type="pres">
      <dgm:prSet presAssocID="{DDEEB0FD-18FA-9C4A-92E6-3737DBB7AA4C}" presName="triangle4" presStyleLbl="node1" presStyleIdx="3" presStyleCnt="4" custScaleX="104445">
        <dgm:presLayoutVars>
          <dgm:bulletEnabled val="1"/>
        </dgm:presLayoutVars>
      </dgm:prSet>
      <dgm:spPr/>
    </dgm:pt>
  </dgm:ptLst>
  <dgm:cxnLst>
    <dgm:cxn modelId="{A6DA1E00-57D3-7B48-8A38-00999C78F3BC}" type="presOf" srcId="{DDEEB0FD-18FA-9C4A-92E6-3737DBB7AA4C}" destId="{2A4E3D9D-0DD4-4146-8C2F-D5E40C8FC794}" srcOrd="0" destOrd="0" presId="urn:microsoft.com/office/officeart/2005/8/layout/pyramid4"/>
    <dgm:cxn modelId="{EF9D0D07-833C-6C4B-8744-26C1075F7D3E}" type="presOf" srcId="{58D11B8A-235D-384E-BEB1-50D9E38003F6}" destId="{4A58DB61-09B5-E94D-AEC1-6280D22B2A8E}"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CCC74236-1B0F-2743-A907-518B2BF271A3}" type="presOf" srcId="{9AB80C6C-0116-6D42-BEF1-145881EFCDD8}" destId="{94E1869E-B08B-E84C-BE54-79A5CFDF5A04}"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E1096F67-31E5-B345-AE30-109043DB01B6}" srcId="{DDEEB0FD-18FA-9C4A-92E6-3737DBB7AA4C}" destId="{85787AF2-CDD5-224D-8D0C-D3E9575DABBC}" srcOrd="2" destOrd="0" parTransId="{982793AE-DF07-484E-8B21-6D87EA215CA4}" sibTransId="{D3800628-CD07-AC4D-B025-9171D4C09D3F}"/>
    <dgm:cxn modelId="{FDE3816E-074A-EF49-9253-B4A579594108}" type="presOf" srcId="{85787AF2-CDD5-224D-8D0C-D3E9575DABBC}" destId="{200ABC57-7D7F-C84D-A1A6-CF6A59C98A27}" srcOrd="0" destOrd="0" presId="urn:microsoft.com/office/officeart/2005/8/layout/pyramid4"/>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3D2" qsCatId="3D" csTypeId="urn:microsoft.com/office/officeart/2005/8/colors/accent2_4" csCatId="accent2"/>
      <dgm:spPr/>
      <dgm:t>
        <a:bodyPr/>
        <a:lstStyle/>
        <a:p>
          <a:endParaRPr lang="en-US"/>
        </a:p>
      </dgm:t>
    </dgm:pt>
    <dgm:pt modelId="{C19F7702-5F4C-F44B-9333-C56759486144}">
      <dgm:prSet/>
      <dgm:spPr/>
      <dgm:t>
        <a:bodyPr/>
        <a:lstStyle/>
        <a:p>
          <a:pPr rtl="0"/>
          <a:r>
            <a:rPr lang="en-US" dirty="0"/>
            <a:t>The use of multiple processors on the same chip provides the potential to increase performance without increasing the clock rate</a:t>
          </a:r>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dgm:spPr/>
      <dgm:t>
        <a:bodyPr/>
        <a:lstStyle/>
        <a:p>
          <a:pPr rtl="0"/>
          <a:r>
            <a:rPr lang="en-US" dirty="0"/>
            <a:t>Strategy is to use two simpler processors on the chip rather than one more complex processor</a:t>
          </a:r>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dgm:spPr/>
      <dgm:t>
        <a:bodyPr/>
        <a:lstStyle/>
        <a:p>
          <a:pPr rtl="0"/>
          <a:r>
            <a:rPr lang="en-US" dirty="0"/>
            <a:t>With two processors larger caches are justified</a:t>
          </a:r>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dgm:spPr/>
      <dgm:t>
        <a:bodyPr/>
        <a:lstStyle/>
        <a:p>
          <a:pPr rtl="0"/>
          <a:r>
            <a:rPr lang="en-US" dirty="0"/>
            <a:t>As caches became larger it made performance sense to create two and then three levels of cache on a chip</a:t>
          </a:r>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pt>
    <dgm:pt modelId="{CAE743AE-6431-1E40-A97F-5F24D5B60547}" type="pres">
      <dgm:prSet presAssocID="{C19F7702-5F4C-F44B-9333-C56759486144}" presName="circle1" presStyleLbl="lnNode1" presStyleIdx="0" presStyleCnt="4"/>
      <dgm:spPr/>
    </dgm:pt>
    <dgm:pt modelId="{AB119BD4-C127-B449-BD7B-2FB3093D572E}" type="pres">
      <dgm:prSet presAssocID="{C19F7702-5F4C-F44B-9333-C56759486144}" presName="text1" presStyleLbl="revTx" presStyleIdx="0" presStyleCnt="4">
        <dgm:presLayoutVars>
          <dgm:bulletEnabled val="1"/>
        </dgm:presLayoutVars>
      </dgm:prSet>
      <dgm:spPr/>
    </dgm:pt>
    <dgm:pt modelId="{34B48968-EEAE-C24A-A838-020141B43AD6}" type="pres">
      <dgm:prSet presAssocID="{C19F7702-5F4C-F44B-9333-C56759486144}" presName="line1" presStyleLbl="callout" presStyleIdx="0" presStyleCnt="8"/>
      <dgm:spPr/>
    </dgm:pt>
    <dgm:pt modelId="{DDA5D090-4EDE-CC46-88A9-94E77850F40F}" type="pres">
      <dgm:prSet presAssocID="{C19F7702-5F4C-F44B-9333-C56759486144}" presName="d1" presStyleLbl="callout" presStyleIdx="1" presStyleCnt="8"/>
      <dgm:spPr/>
    </dgm:pt>
    <dgm:pt modelId="{EAFBFBDD-6B2F-6542-A0F4-55DD8CB829AA}" type="pres">
      <dgm:prSet presAssocID="{E155F29C-A5B5-0E46-A2C7-79E6A500D145}" presName="circle2" presStyleLbl="lnNode1" presStyleIdx="1" presStyleCnt="4"/>
      <dgm:spPr/>
    </dgm:pt>
    <dgm:pt modelId="{513BC700-EE34-1A44-899C-A6CEEACA89E1}" type="pres">
      <dgm:prSet presAssocID="{E155F29C-A5B5-0E46-A2C7-79E6A500D145}" presName="text2" presStyleLbl="revTx" presStyleIdx="1" presStyleCnt="4">
        <dgm:presLayoutVars>
          <dgm:bulletEnabled val="1"/>
        </dgm:presLayoutVars>
      </dgm:prSet>
      <dgm:spPr/>
    </dgm:pt>
    <dgm:pt modelId="{CD79B02B-ADDF-1141-8C86-45D10350966D}" type="pres">
      <dgm:prSet presAssocID="{E155F29C-A5B5-0E46-A2C7-79E6A500D145}" presName="line2" presStyleLbl="callout" presStyleIdx="2" presStyleCnt="8"/>
      <dgm:spPr/>
    </dgm:pt>
    <dgm:pt modelId="{816E5757-0CAD-CD46-B964-B653CB3D2F71}" type="pres">
      <dgm:prSet presAssocID="{E155F29C-A5B5-0E46-A2C7-79E6A500D145}" presName="d2" presStyleLbl="callout" presStyleIdx="3" presStyleCnt="8"/>
      <dgm:spPr/>
    </dgm:pt>
    <dgm:pt modelId="{09E5408D-8A11-C349-983A-FF27A4CD0E3B}" type="pres">
      <dgm:prSet presAssocID="{8CAB68A3-B26F-2B4B-B51A-0CF38939513F}" presName="circle3" presStyleLbl="lnNode1" presStyleIdx="2" presStyleCnt="4"/>
      <dgm:spPr/>
    </dgm:pt>
    <dgm:pt modelId="{64D028ED-D856-004F-82AE-25A1792DF594}" type="pres">
      <dgm:prSet presAssocID="{8CAB68A3-B26F-2B4B-B51A-0CF38939513F}" presName="text3" presStyleLbl="revTx" presStyleIdx="2" presStyleCnt="4">
        <dgm:presLayoutVars>
          <dgm:bulletEnabled val="1"/>
        </dgm:presLayoutVars>
      </dgm:prSet>
      <dgm:spPr/>
    </dgm:pt>
    <dgm:pt modelId="{844D6AD4-814E-9A49-8479-BBC4355D2906}" type="pres">
      <dgm:prSet presAssocID="{8CAB68A3-B26F-2B4B-B51A-0CF38939513F}" presName="line3" presStyleLbl="callout" presStyleIdx="4" presStyleCnt="8"/>
      <dgm:spPr/>
    </dgm:pt>
    <dgm:pt modelId="{09E031DD-5B6F-B149-9EF5-9E627F32C5E0}" type="pres">
      <dgm:prSet presAssocID="{8CAB68A3-B26F-2B4B-B51A-0CF38939513F}" presName="d3" presStyleLbl="callout" presStyleIdx="5" presStyleCnt="8"/>
      <dgm:spPr/>
    </dgm:pt>
    <dgm:pt modelId="{F85D9B43-A645-1046-AAFB-474175001081}" type="pres">
      <dgm:prSet presAssocID="{2BB322CA-E42D-4846-BC15-76177995191D}" presName="circle4" presStyleLbl="lnNode1" presStyleIdx="3" presStyleCnt="4"/>
      <dgm:spPr/>
    </dgm:pt>
    <dgm:pt modelId="{7DB2A403-2088-DF4C-B961-D8DCC748BA56}" type="pres">
      <dgm:prSet presAssocID="{2BB322CA-E42D-4846-BC15-76177995191D}" presName="text4" presStyleLbl="revTx" presStyleIdx="3" presStyleCnt="4">
        <dgm:presLayoutVars>
          <dgm:bulletEnabled val="1"/>
        </dgm:presLayoutVars>
      </dgm:prSet>
      <dgm:spPr/>
    </dgm:pt>
    <dgm:pt modelId="{DEF37567-F691-5D47-8D86-7EF938ACCD23}" type="pres">
      <dgm:prSet presAssocID="{2BB322CA-E42D-4846-BC15-76177995191D}" presName="line4" presStyleLbl="callout" presStyleIdx="6" presStyleCnt="8"/>
      <dgm:spPr/>
    </dgm:pt>
    <dgm:pt modelId="{C5CA4BDE-6447-5546-B9F5-65BD75E05390}" type="pres">
      <dgm:prSet presAssocID="{2BB322CA-E42D-4846-BC15-76177995191D}" presName="d4" presStyleLbl="callout" presStyleIdx="7" presStyleCnt="8"/>
      <dgm:spPr/>
    </dgm:pt>
  </dgm:ptLst>
  <dgm:cxnLst>
    <dgm:cxn modelId="{4B6C9305-9663-8143-81A0-3E9955214B81}" type="presOf" srcId="{E155F29C-A5B5-0E46-A2C7-79E6A500D145}" destId="{513BC700-EE34-1A44-899C-A6CEEACA89E1}" srcOrd="0" destOrd="0" presId="urn:microsoft.com/office/officeart/2005/8/layout/target1"/>
    <dgm:cxn modelId="{019DB62C-AF38-6F4D-9BB2-199E8BA3C067}" type="presOf" srcId="{48302B29-DF7B-CE48-A8D2-94069316D1C3}" destId="{67DFE038-8E3D-C649-A5BB-9B3C0EE1B407}" srcOrd="0" destOrd="0" presId="urn:microsoft.com/office/officeart/2005/8/layout/target1"/>
    <dgm:cxn modelId="{171A6A42-3C17-7748-A842-8CCB1915C2B8}" type="presOf" srcId="{C19F7702-5F4C-F44B-9333-C56759486144}" destId="{AB119BD4-C127-B449-BD7B-2FB3093D572E}" srcOrd="0" destOrd="0" presId="urn:microsoft.com/office/officeart/2005/8/layout/target1"/>
    <dgm:cxn modelId="{4A4B1846-5DC4-C84A-A863-9D344E7D707C}" srcId="{48302B29-DF7B-CE48-A8D2-94069316D1C3}" destId="{8CAB68A3-B26F-2B4B-B51A-0CF38939513F}" srcOrd="2" destOrd="0" parTransId="{6ACB63A5-1C58-524A-A160-886341F60C0C}" sibTransId="{3E669834-DB2C-7641-B14E-DFD1B4C62083}"/>
    <dgm:cxn modelId="{1C69D18B-4D6D-C54F-9524-6177246C5F7D}" srcId="{48302B29-DF7B-CE48-A8D2-94069316D1C3}" destId="{2BB322CA-E42D-4846-BC15-76177995191D}" srcOrd="3" destOrd="0" parTransId="{85853BED-64B9-CF48-99D4-E806CF0298B4}" sibTransId="{035B4B6C-BBF5-0D4D-86D8-A0562E242151}"/>
    <dgm:cxn modelId="{68C16891-8D07-2645-B752-FE205353DCD5}" srcId="{48302B29-DF7B-CE48-A8D2-94069316D1C3}" destId="{E155F29C-A5B5-0E46-A2C7-79E6A500D145}" srcOrd="1" destOrd="0" parTransId="{8055BD00-F1C8-7846-B466-65DE4011FD8C}" sibTransId="{FCDFAB97-D041-E548-96BC-411DF7EC694B}"/>
    <dgm:cxn modelId="{1AA003D7-C481-3A42-AA00-C72307ACAD34}" type="presOf" srcId="{8CAB68A3-B26F-2B4B-B51A-0CF38939513F}" destId="{64D028ED-D856-004F-82AE-25A1792DF594}" srcOrd="0" destOrd="0" presId="urn:microsoft.com/office/officeart/2005/8/layout/target1"/>
    <dgm:cxn modelId="{46B638DB-5077-8F47-B532-560C4EEBB34E}" srcId="{48302B29-DF7B-CE48-A8D2-94069316D1C3}" destId="{C19F7702-5F4C-F44B-9333-C56759486144}" srcOrd="0" destOrd="0" parTransId="{A70B69E9-4AAC-D24E-AF8E-9E3927E157EF}" sibTransId="{4562A5FB-A475-444C-82E8-04D61A9E986C}"/>
    <dgm:cxn modelId="{217BF1EC-0D44-B94C-924C-945A9E06B6F1}" type="presOf" srcId="{2BB322CA-E42D-4846-BC15-76177995191D}" destId="{7DB2A403-2088-DF4C-B961-D8DCC748BA56}" srcOrd="0" destOrd="0" presId="urn:microsoft.com/office/officeart/2005/8/layout/target1"/>
    <dgm:cxn modelId="{1FCC9E07-AA87-E64F-9072-85950E151E9B}" type="presParOf" srcId="{67DFE038-8E3D-C649-A5BB-9B3C0EE1B407}" destId="{CAE743AE-6431-1E40-A97F-5F24D5B60547}" srcOrd="0" destOrd="0" presId="urn:microsoft.com/office/officeart/2005/8/layout/target1"/>
    <dgm:cxn modelId="{B312B154-9FC1-8341-B8F7-465DBDC5F91D}" type="presParOf" srcId="{67DFE038-8E3D-C649-A5BB-9B3C0EE1B407}" destId="{AB119BD4-C127-B449-BD7B-2FB3093D572E}" srcOrd="1" destOrd="0" presId="urn:microsoft.com/office/officeart/2005/8/layout/target1"/>
    <dgm:cxn modelId="{A68EC521-5EFD-C747-8343-1B923810951F}" type="presParOf" srcId="{67DFE038-8E3D-C649-A5BB-9B3C0EE1B407}" destId="{34B48968-EEAE-C24A-A838-020141B43AD6}" srcOrd="2" destOrd="0" presId="urn:microsoft.com/office/officeart/2005/8/layout/target1"/>
    <dgm:cxn modelId="{49879328-35EC-A944-81C3-2A49F1C5E66B}" type="presParOf" srcId="{67DFE038-8E3D-C649-A5BB-9B3C0EE1B407}" destId="{DDA5D090-4EDE-CC46-88A9-94E77850F40F}" srcOrd="3" destOrd="0" presId="urn:microsoft.com/office/officeart/2005/8/layout/target1"/>
    <dgm:cxn modelId="{419233AA-A062-014B-94FC-1172D2BCCCEC}" type="presParOf" srcId="{67DFE038-8E3D-C649-A5BB-9B3C0EE1B407}" destId="{EAFBFBDD-6B2F-6542-A0F4-55DD8CB829AA}" srcOrd="4" destOrd="0" presId="urn:microsoft.com/office/officeart/2005/8/layout/target1"/>
    <dgm:cxn modelId="{BCBE20E3-240C-874B-A132-3934F75D0B77}" type="presParOf" srcId="{67DFE038-8E3D-C649-A5BB-9B3C0EE1B407}" destId="{513BC700-EE34-1A44-899C-A6CEEACA89E1}" srcOrd="5" destOrd="0" presId="urn:microsoft.com/office/officeart/2005/8/layout/target1"/>
    <dgm:cxn modelId="{F681055D-923A-D44A-B20B-E630B78B52EF}" type="presParOf" srcId="{67DFE038-8E3D-C649-A5BB-9B3C0EE1B407}" destId="{CD79B02B-ADDF-1141-8C86-45D10350966D}" srcOrd="6" destOrd="0" presId="urn:microsoft.com/office/officeart/2005/8/layout/target1"/>
    <dgm:cxn modelId="{05F61CE4-F3C6-1549-9C08-8735F7134DB1}" type="presParOf" srcId="{67DFE038-8E3D-C649-A5BB-9B3C0EE1B407}" destId="{816E5757-0CAD-CD46-B964-B653CB3D2F71}" srcOrd="7" destOrd="0" presId="urn:microsoft.com/office/officeart/2005/8/layout/target1"/>
    <dgm:cxn modelId="{57EF3DA7-8614-DE44-994C-8B8008F3DC84}" type="presParOf" srcId="{67DFE038-8E3D-C649-A5BB-9B3C0EE1B407}" destId="{09E5408D-8A11-C349-983A-FF27A4CD0E3B}" srcOrd="8" destOrd="0" presId="urn:microsoft.com/office/officeart/2005/8/layout/target1"/>
    <dgm:cxn modelId="{715A600E-11DA-044B-A3DA-384A55E6DA9C}" type="presParOf" srcId="{67DFE038-8E3D-C649-A5BB-9B3C0EE1B407}" destId="{64D028ED-D856-004F-82AE-25A1792DF594}" srcOrd="9" destOrd="0" presId="urn:microsoft.com/office/officeart/2005/8/layout/target1"/>
    <dgm:cxn modelId="{EBE12B9E-E7DC-3B4D-A525-CBF46CD0EF22}" type="presParOf" srcId="{67DFE038-8E3D-C649-A5BB-9B3C0EE1B407}" destId="{844D6AD4-814E-9A49-8479-BBC4355D2906}" srcOrd="10" destOrd="0" presId="urn:microsoft.com/office/officeart/2005/8/layout/target1"/>
    <dgm:cxn modelId="{45073F24-BDEA-A44F-928F-58D775E3409B}" type="presParOf" srcId="{67DFE038-8E3D-C649-A5BB-9B3C0EE1B407}" destId="{09E031DD-5B6F-B149-9EF5-9E627F32C5E0}" srcOrd="11" destOrd="0" presId="urn:microsoft.com/office/officeart/2005/8/layout/target1"/>
    <dgm:cxn modelId="{9E4047F7-2ACA-AA41-B926-46A2DE42BDF2}" type="presParOf" srcId="{67DFE038-8E3D-C649-A5BB-9B3C0EE1B407}" destId="{F85D9B43-A645-1046-AAFB-474175001081}" srcOrd="12" destOrd="0" presId="urn:microsoft.com/office/officeart/2005/8/layout/target1"/>
    <dgm:cxn modelId="{FBE53C4A-D092-E84C-938D-3A496E8B6665}" type="presParOf" srcId="{67DFE038-8E3D-C649-A5BB-9B3C0EE1B407}" destId="{7DB2A403-2088-DF4C-B961-D8DCC748BA56}" srcOrd="13" destOrd="0" presId="urn:microsoft.com/office/officeart/2005/8/layout/target1"/>
    <dgm:cxn modelId="{8C37571A-B911-EB43-80B5-B862A55E4F9A}" type="presParOf" srcId="{67DFE038-8E3D-C649-A5BB-9B3C0EE1B407}" destId="{DEF37567-F691-5D47-8D86-7EF938ACCD23}" srcOrd="14" destOrd="0" presId="urn:microsoft.com/office/officeart/2005/8/layout/target1"/>
    <dgm:cxn modelId="{FC3B03F4-13C2-014D-A1C0-61500825C10A}" type="presParOf" srcId="{67DFE038-8E3D-C649-A5BB-9B3C0EE1B407}" destId="{C5CA4BDE-6447-5546-B9F5-65BD75E05390}" srcOrd="15" destOrd="0" presId="urn:microsoft.com/office/officeart/2005/8/layout/target1"/>
  </dgm:cxnLst>
  <dgm:bg/>
  <dgm:whole>
    <a:ln>
      <a:solidFill>
        <a:schemeClr val="accent1">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ECCD5E-80E2-3A44-B11A-8C361097630C}"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en-US"/>
        </a:p>
      </dgm:t>
    </dgm:pt>
    <dgm:pt modelId="{F373D96E-277A-F248-BEFC-BB05999BA7D2}">
      <dgm:prSet custT="1"/>
      <dgm:spPr/>
      <dgm:t>
        <a:bodyPr/>
        <a:lstStyle/>
        <a:p>
          <a:pPr rtl="0"/>
          <a:r>
            <a:rPr lang="en-US" sz="1600" dirty="0"/>
            <a:t>The use of benchmarks to compare systems involves calculating the mean value of a set of data points related to execution time</a:t>
          </a:r>
        </a:p>
      </dgm:t>
    </dgm:pt>
    <dgm:pt modelId="{3E485428-A086-5B49-A5F5-1D1F6B08FB16}" type="parTrans" cxnId="{15DAF72D-C0B5-5142-B363-68780831E5D5}">
      <dgm:prSet/>
      <dgm:spPr/>
      <dgm:t>
        <a:bodyPr/>
        <a:lstStyle/>
        <a:p>
          <a:endParaRPr lang="en-US"/>
        </a:p>
      </dgm:t>
    </dgm:pt>
    <dgm:pt modelId="{5659C211-EEC4-F347-A4A8-5D723C736BEF}" type="sibTrans" cxnId="{15DAF72D-C0B5-5142-B363-68780831E5D5}">
      <dgm:prSet/>
      <dgm:spPr/>
      <dgm:t>
        <a:bodyPr/>
        <a:lstStyle/>
        <a:p>
          <a:endParaRPr lang="en-US"/>
        </a:p>
      </dgm:t>
    </dgm:pt>
    <dgm:pt modelId="{DD0F4F60-6631-6B40-8686-B004367C4D92}">
      <dgm:prSet/>
      <dgm:spPr/>
      <dgm:t>
        <a:bodyPr/>
        <a:lstStyle/>
        <a:p>
          <a:pPr rtl="0"/>
          <a:r>
            <a:rPr lang="en-US" dirty="0"/>
            <a:t>The three common formulas used for calculating a mean are:</a:t>
          </a:r>
        </a:p>
      </dgm:t>
    </dgm:pt>
    <dgm:pt modelId="{DD55C5D8-E030-BB47-8945-A05D7CFE88C9}" type="parTrans" cxnId="{47ED93B6-8084-9E49-81A7-B5013E48762C}">
      <dgm:prSet/>
      <dgm:spPr/>
      <dgm:t>
        <a:bodyPr/>
        <a:lstStyle/>
        <a:p>
          <a:endParaRPr lang="en-US"/>
        </a:p>
      </dgm:t>
    </dgm:pt>
    <dgm:pt modelId="{39AD8E6F-8E50-EC4B-85D5-9DB8D83B68C3}" type="sibTrans" cxnId="{47ED93B6-8084-9E49-81A7-B5013E48762C}">
      <dgm:prSet/>
      <dgm:spPr/>
      <dgm:t>
        <a:bodyPr/>
        <a:lstStyle/>
        <a:p>
          <a:endParaRPr lang="en-US"/>
        </a:p>
      </dgm:t>
    </dgm:pt>
    <dgm:pt modelId="{B2FBCD6A-54FE-B542-9519-67E274874FF1}">
      <dgm:prSet/>
      <dgm:spPr/>
      <dgm:t>
        <a:bodyPr/>
        <a:lstStyle/>
        <a:p>
          <a:pPr rtl="0"/>
          <a:r>
            <a:rPr lang="en-US"/>
            <a:t>Arithmetic</a:t>
          </a:r>
        </a:p>
      </dgm:t>
    </dgm:pt>
    <dgm:pt modelId="{E0C72D82-0310-B04B-A25A-8BE48CC74923}" type="parTrans" cxnId="{717AEADA-8864-DB47-BB24-C3B1C1ABF1B3}">
      <dgm:prSet/>
      <dgm:spPr/>
      <dgm:t>
        <a:bodyPr/>
        <a:lstStyle/>
        <a:p>
          <a:endParaRPr lang="en-US"/>
        </a:p>
      </dgm:t>
    </dgm:pt>
    <dgm:pt modelId="{8129F492-23AF-DC46-B490-3C4D734D091B}" type="sibTrans" cxnId="{717AEADA-8864-DB47-BB24-C3B1C1ABF1B3}">
      <dgm:prSet/>
      <dgm:spPr/>
      <dgm:t>
        <a:bodyPr/>
        <a:lstStyle/>
        <a:p>
          <a:endParaRPr lang="en-US"/>
        </a:p>
      </dgm:t>
    </dgm:pt>
    <dgm:pt modelId="{DC73189C-2B2C-414E-A825-F28086CDF68F}">
      <dgm:prSet/>
      <dgm:spPr/>
      <dgm:t>
        <a:bodyPr/>
        <a:lstStyle/>
        <a:p>
          <a:pPr rtl="0"/>
          <a:r>
            <a:rPr lang="en-US"/>
            <a:t>Geometric</a:t>
          </a:r>
        </a:p>
      </dgm:t>
    </dgm:pt>
    <dgm:pt modelId="{89608E38-E90D-484B-B1B0-7436F70EE348}" type="parTrans" cxnId="{C06991C3-310D-6248-8B13-E7FB3C195213}">
      <dgm:prSet/>
      <dgm:spPr/>
      <dgm:t>
        <a:bodyPr/>
        <a:lstStyle/>
        <a:p>
          <a:endParaRPr lang="en-US"/>
        </a:p>
      </dgm:t>
    </dgm:pt>
    <dgm:pt modelId="{FC371C7E-A10F-4241-8EF0-6627D157ED69}" type="sibTrans" cxnId="{C06991C3-310D-6248-8B13-E7FB3C195213}">
      <dgm:prSet/>
      <dgm:spPr/>
      <dgm:t>
        <a:bodyPr/>
        <a:lstStyle/>
        <a:p>
          <a:endParaRPr lang="en-US"/>
        </a:p>
      </dgm:t>
    </dgm:pt>
    <dgm:pt modelId="{0E05BFA2-8617-0F43-B214-7C00AF34B1A7}">
      <dgm:prSet/>
      <dgm:spPr/>
      <dgm:t>
        <a:bodyPr/>
        <a:lstStyle/>
        <a:p>
          <a:pPr rtl="0"/>
          <a:r>
            <a:rPr lang="en-US"/>
            <a:t>Harmonic</a:t>
          </a:r>
        </a:p>
      </dgm:t>
    </dgm:pt>
    <dgm:pt modelId="{1FB4FD77-A42B-1640-85C6-A86171FBCDD8}" type="parTrans" cxnId="{FDE142B4-009A-A541-9924-BCFB2F782CC5}">
      <dgm:prSet/>
      <dgm:spPr/>
      <dgm:t>
        <a:bodyPr/>
        <a:lstStyle/>
        <a:p>
          <a:endParaRPr lang="en-US"/>
        </a:p>
      </dgm:t>
    </dgm:pt>
    <dgm:pt modelId="{A54BC4C2-CCE8-994A-963F-A12932673626}" type="sibTrans" cxnId="{FDE142B4-009A-A541-9924-BCFB2F782CC5}">
      <dgm:prSet/>
      <dgm:spPr/>
      <dgm:t>
        <a:bodyPr/>
        <a:lstStyle/>
        <a:p>
          <a:endParaRPr lang="en-US"/>
        </a:p>
      </dgm:t>
    </dgm:pt>
    <dgm:pt modelId="{F58F0E2F-AAB6-5342-BFF8-991D4516B3BE}" type="pres">
      <dgm:prSet presAssocID="{97ECCD5E-80E2-3A44-B11A-8C361097630C}" presName="Name0" presStyleCnt="0">
        <dgm:presLayoutVars>
          <dgm:dir/>
          <dgm:animOne val="branch"/>
          <dgm:animLvl val="lvl"/>
        </dgm:presLayoutVars>
      </dgm:prSet>
      <dgm:spPr/>
    </dgm:pt>
    <dgm:pt modelId="{3B44DD63-D2E4-5948-866C-79E85685C6F8}" type="pres">
      <dgm:prSet presAssocID="{F373D96E-277A-F248-BEFC-BB05999BA7D2}" presName="chaos" presStyleCnt="0"/>
      <dgm:spPr/>
    </dgm:pt>
    <dgm:pt modelId="{6FE1CAF1-52FE-7046-B81F-BDF191BD9C70}" type="pres">
      <dgm:prSet presAssocID="{F373D96E-277A-F248-BEFC-BB05999BA7D2}" presName="parTx1" presStyleLbl="revTx" presStyleIdx="0" presStyleCnt="2" custScaleX="99503" custScaleY="179758" custLinFactNeighborX="-912" custLinFactNeighborY="9689"/>
      <dgm:spPr/>
    </dgm:pt>
    <dgm:pt modelId="{23EC8D5F-12D7-3045-824E-1EBE6EC0DA87}" type="pres">
      <dgm:prSet presAssocID="{F373D96E-277A-F248-BEFC-BB05999BA7D2}" presName="c1" presStyleLbl="node1" presStyleIdx="0" presStyleCnt="19"/>
      <dgm:spPr/>
    </dgm:pt>
    <dgm:pt modelId="{65EBE8AA-496A-9044-9166-227A1A95ACA7}" type="pres">
      <dgm:prSet presAssocID="{F373D96E-277A-F248-BEFC-BB05999BA7D2}" presName="c2" presStyleLbl="node1" presStyleIdx="1" presStyleCnt="19"/>
      <dgm:spPr/>
    </dgm:pt>
    <dgm:pt modelId="{C7BA6B76-FC1F-7440-AD23-69366A167E9E}" type="pres">
      <dgm:prSet presAssocID="{F373D96E-277A-F248-BEFC-BB05999BA7D2}" presName="c3" presStyleLbl="node1" presStyleIdx="2" presStyleCnt="19"/>
      <dgm:spPr/>
    </dgm:pt>
    <dgm:pt modelId="{761D4602-FCF1-EC44-BAEB-D29BB52E79F5}" type="pres">
      <dgm:prSet presAssocID="{F373D96E-277A-F248-BEFC-BB05999BA7D2}" presName="c4" presStyleLbl="node1" presStyleIdx="3" presStyleCnt="19"/>
      <dgm:spPr/>
    </dgm:pt>
    <dgm:pt modelId="{B6634AE5-4E64-4545-A50C-BF76EC66CDF5}" type="pres">
      <dgm:prSet presAssocID="{F373D96E-277A-F248-BEFC-BB05999BA7D2}" presName="c5" presStyleLbl="node1" presStyleIdx="4" presStyleCnt="19"/>
      <dgm:spPr/>
    </dgm:pt>
    <dgm:pt modelId="{F5020ECF-6948-F043-A3D9-8653C554B1EE}" type="pres">
      <dgm:prSet presAssocID="{F373D96E-277A-F248-BEFC-BB05999BA7D2}" presName="c6" presStyleLbl="node1" presStyleIdx="5" presStyleCnt="19"/>
      <dgm:spPr/>
    </dgm:pt>
    <dgm:pt modelId="{414DC0AD-94CE-164F-A295-2821BE0536AE}" type="pres">
      <dgm:prSet presAssocID="{F373D96E-277A-F248-BEFC-BB05999BA7D2}" presName="c7" presStyleLbl="node1" presStyleIdx="6" presStyleCnt="19"/>
      <dgm:spPr/>
    </dgm:pt>
    <dgm:pt modelId="{9C7E3514-3776-924B-80C3-ED188849CC01}" type="pres">
      <dgm:prSet presAssocID="{F373D96E-277A-F248-BEFC-BB05999BA7D2}" presName="c8" presStyleLbl="node1" presStyleIdx="7" presStyleCnt="19"/>
      <dgm:spPr/>
    </dgm:pt>
    <dgm:pt modelId="{F17861A7-FB72-5C46-8083-46FD5CBF931A}" type="pres">
      <dgm:prSet presAssocID="{F373D96E-277A-F248-BEFC-BB05999BA7D2}" presName="c9" presStyleLbl="node1" presStyleIdx="8" presStyleCnt="19"/>
      <dgm:spPr/>
    </dgm:pt>
    <dgm:pt modelId="{3FF2B306-AD03-A340-BC52-DA8268BB7D1C}" type="pres">
      <dgm:prSet presAssocID="{F373D96E-277A-F248-BEFC-BB05999BA7D2}" presName="c10" presStyleLbl="node1" presStyleIdx="9" presStyleCnt="19"/>
      <dgm:spPr/>
    </dgm:pt>
    <dgm:pt modelId="{98CC96C8-CA9F-164A-A764-0A28899BCBA0}" type="pres">
      <dgm:prSet presAssocID="{F373D96E-277A-F248-BEFC-BB05999BA7D2}" presName="c11" presStyleLbl="node1" presStyleIdx="10" presStyleCnt="19"/>
      <dgm:spPr/>
    </dgm:pt>
    <dgm:pt modelId="{3D7B22FF-1E11-0244-8A4F-C7B8463BE01D}" type="pres">
      <dgm:prSet presAssocID="{F373D96E-277A-F248-BEFC-BB05999BA7D2}" presName="c12" presStyleLbl="node1" presStyleIdx="11" presStyleCnt="19"/>
      <dgm:spPr/>
    </dgm:pt>
    <dgm:pt modelId="{83DFAB88-1950-D744-9663-84F4CF065671}" type="pres">
      <dgm:prSet presAssocID="{F373D96E-277A-F248-BEFC-BB05999BA7D2}" presName="c13" presStyleLbl="node1" presStyleIdx="12" presStyleCnt="19"/>
      <dgm:spPr/>
    </dgm:pt>
    <dgm:pt modelId="{8F36C34B-D575-3040-B173-F80081FED309}" type="pres">
      <dgm:prSet presAssocID="{F373D96E-277A-F248-BEFC-BB05999BA7D2}" presName="c14" presStyleLbl="node1" presStyleIdx="13" presStyleCnt="19"/>
      <dgm:spPr/>
    </dgm:pt>
    <dgm:pt modelId="{E859EDBF-6A62-0849-91EC-978FDDF45A74}" type="pres">
      <dgm:prSet presAssocID="{F373D96E-277A-F248-BEFC-BB05999BA7D2}" presName="c15" presStyleLbl="node1" presStyleIdx="14" presStyleCnt="19"/>
      <dgm:spPr/>
    </dgm:pt>
    <dgm:pt modelId="{43386A97-175D-2B44-9449-F09E5EAD36AC}" type="pres">
      <dgm:prSet presAssocID="{F373D96E-277A-F248-BEFC-BB05999BA7D2}" presName="c16" presStyleLbl="node1" presStyleIdx="15" presStyleCnt="19"/>
      <dgm:spPr/>
    </dgm:pt>
    <dgm:pt modelId="{AF113925-8077-3643-8A5A-06D494DD0C3D}" type="pres">
      <dgm:prSet presAssocID="{F373D96E-277A-F248-BEFC-BB05999BA7D2}" presName="c17" presStyleLbl="node1" presStyleIdx="16" presStyleCnt="19"/>
      <dgm:spPr/>
    </dgm:pt>
    <dgm:pt modelId="{0FD71A2A-0BB1-2E49-B85B-4BCFA3DFF50D}" type="pres">
      <dgm:prSet presAssocID="{F373D96E-277A-F248-BEFC-BB05999BA7D2}" presName="c18" presStyleLbl="node1" presStyleIdx="17" presStyleCnt="19"/>
      <dgm:spPr/>
    </dgm:pt>
    <dgm:pt modelId="{513A4637-92BB-D34C-BFDA-5A5F903DDE44}" type="pres">
      <dgm:prSet presAssocID="{5659C211-EEC4-F347-A4A8-5D723C736BEF}" presName="chevronComposite1" presStyleCnt="0"/>
      <dgm:spPr/>
    </dgm:pt>
    <dgm:pt modelId="{CEB6D211-22A7-2040-BC3E-A98146FE7836}" type="pres">
      <dgm:prSet presAssocID="{5659C211-EEC4-F347-A4A8-5D723C736BEF}" presName="chevron1" presStyleLbl="sibTrans2D1" presStyleIdx="0" presStyleCnt="2"/>
      <dgm:spPr/>
    </dgm:pt>
    <dgm:pt modelId="{7B5F403B-D41E-474D-8CEF-4E0DB2BDDBEB}" type="pres">
      <dgm:prSet presAssocID="{5659C211-EEC4-F347-A4A8-5D723C736BEF}" presName="spChevron1" presStyleCnt="0"/>
      <dgm:spPr/>
    </dgm:pt>
    <dgm:pt modelId="{F8D0FFB0-7C35-0844-8F40-4DEB16322365}" type="pres">
      <dgm:prSet presAssocID="{5659C211-EEC4-F347-A4A8-5D723C736BEF}" presName="overlap" presStyleCnt="0"/>
      <dgm:spPr/>
    </dgm:pt>
    <dgm:pt modelId="{4FD40165-9380-FF4A-A85D-EF442391D52B}" type="pres">
      <dgm:prSet presAssocID="{5659C211-EEC4-F347-A4A8-5D723C736BEF}" presName="chevronComposite2" presStyleCnt="0"/>
      <dgm:spPr/>
    </dgm:pt>
    <dgm:pt modelId="{2BA67F08-4E4D-1143-BA40-F8ED51B66E93}" type="pres">
      <dgm:prSet presAssocID="{5659C211-EEC4-F347-A4A8-5D723C736BEF}" presName="chevron2" presStyleLbl="sibTrans2D1" presStyleIdx="1" presStyleCnt="2"/>
      <dgm:spPr/>
    </dgm:pt>
    <dgm:pt modelId="{7E0DC2B9-5A13-2244-8201-AE69728BECA9}" type="pres">
      <dgm:prSet presAssocID="{5659C211-EEC4-F347-A4A8-5D723C736BEF}" presName="spChevron2" presStyleCnt="0"/>
      <dgm:spPr/>
    </dgm:pt>
    <dgm:pt modelId="{A0071241-ECE5-C442-94C3-4158E749CF1C}" type="pres">
      <dgm:prSet presAssocID="{DD0F4F60-6631-6B40-8686-B004367C4D92}" presName="last" presStyleCnt="0"/>
      <dgm:spPr/>
    </dgm:pt>
    <dgm:pt modelId="{6EBE1EB4-9C2A-8542-9125-CFA06C031778}" type="pres">
      <dgm:prSet presAssocID="{DD0F4F60-6631-6B40-8686-B004367C4D92}" presName="circleTx" presStyleLbl="node1" presStyleIdx="18" presStyleCnt="19"/>
      <dgm:spPr/>
    </dgm:pt>
    <dgm:pt modelId="{82557D34-A17C-864B-8E1C-F04F3DBB2468}" type="pres">
      <dgm:prSet presAssocID="{DD0F4F60-6631-6B40-8686-B004367C4D92}" presName="desTxN" presStyleLbl="revTx" presStyleIdx="1" presStyleCnt="2">
        <dgm:presLayoutVars>
          <dgm:bulletEnabled val="1"/>
        </dgm:presLayoutVars>
      </dgm:prSet>
      <dgm:spPr/>
    </dgm:pt>
    <dgm:pt modelId="{B789CB38-A2E3-EB41-8529-519BE65D568D}" type="pres">
      <dgm:prSet presAssocID="{DD0F4F60-6631-6B40-8686-B004367C4D92}" presName="spN" presStyleCnt="0"/>
      <dgm:spPr/>
    </dgm:pt>
  </dgm:ptLst>
  <dgm:cxnLst>
    <dgm:cxn modelId="{0E391D03-9CAD-AE4A-8DC7-8B28ED989B48}" type="presOf" srcId="{97ECCD5E-80E2-3A44-B11A-8C361097630C}" destId="{F58F0E2F-AAB6-5342-BFF8-991D4516B3BE}" srcOrd="0" destOrd="0" presId="urn:microsoft.com/office/officeart/2009/3/layout/RandomtoResultProcess"/>
    <dgm:cxn modelId="{363B0804-D068-4744-9255-3B8B018C0A10}" type="presOf" srcId="{DC73189C-2B2C-414E-A825-F28086CDF68F}" destId="{82557D34-A17C-864B-8E1C-F04F3DBB2468}" srcOrd="0" destOrd="1" presId="urn:microsoft.com/office/officeart/2009/3/layout/RandomtoResultProcess"/>
    <dgm:cxn modelId="{81FE9804-C5EA-E042-BFFE-B86A5BB7AAB3}" type="presOf" srcId="{0E05BFA2-8617-0F43-B214-7C00AF34B1A7}" destId="{82557D34-A17C-864B-8E1C-F04F3DBB2468}" srcOrd="0" destOrd="2" presId="urn:microsoft.com/office/officeart/2009/3/layout/RandomtoResultProcess"/>
    <dgm:cxn modelId="{E20B2229-FE46-FF47-B211-AA6F10041D18}" type="presOf" srcId="{DD0F4F60-6631-6B40-8686-B004367C4D92}" destId="{6EBE1EB4-9C2A-8542-9125-CFA06C031778}" srcOrd="0" destOrd="0" presId="urn:microsoft.com/office/officeart/2009/3/layout/RandomtoResultProcess"/>
    <dgm:cxn modelId="{15DAF72D-C0B5-5142-B363-68780831E5D5}" srcId="{97ECCD5E-80E2-3A44-B11A-8C361097630C}" destId="{F373D96E-277A-F248-BEFC-BB05999BA7D2}" srcOrd="0" destOrd="0" parTransId="{3E485428-A086-5B49-A5F5-1D1F6B08FB16}" sibTransId="{5659C211-EEC4-F347-A4A8-5D723C736BEF}"/>
    <dgm:cxn modelId="{5039B785-C2CC-FF4C-BAF5-AFB02A8240EC}" type="presOf" srcId="{F373D96E-277A-F248-BEFC-BB05999BA7D2}" destId="{6FE1CAF1-52FE-7046-B81F-BDF191BD9C70}" srcOrd="0" destOrd="0" presId="urn:microsoft.com/office/officeart/2009/3/layout/RandomtoResultProcess"/>
    <dgm:cxn modelId="{FDE142B4-009A-A541-9924-BCFB2F782CC5}" srcId="{DD0F4F60-6631-6B40-8686-B004367C4D92}" destId="{0E05BFA2-8617-0F43-B214-7C00AF34B1A7}" srcOrd="2" destOrd="0" parTransId="{1FB4FD77-A42B-1640-85C6-A86171FBCDD8}" sibTransId="{A54BC4C2-CCE8-994A-963F-A12932673626}"/>
    <dgm:cxn modelId="{47ED93B6-8084-9E49-81A7-B5013E48762C}" srcId="{97ECCD5E-80E2-3A44-B11A-8C361097630C}" destId="{DD0F4F60-6631-6B40-8686-B004367C4D92}" srcOrd="1" destOrd="0" parTransId="{DD55C5D8-E030-BB47-8945-A05D7CFE88C9}" sibTransId="{39AD8E6F-8E50-EC4B-85D5-9DB8D83B68C3}"/>
    <dgm:cxn modelId="{C06991C3-310D-6248-8B13-E7FB3C195213}" srcId="{DD0F4F60-6631-6B40-8686-B004367C4D92}" destId="{DC73189C-2B2C-414E-A825-F28086CDF68F}" srcOrd="1" destOrd="0" parTransId="{89608E38-E90D-484B-B1B0-7436F70EE348}" sibTransId="{FC371C7E-A10F-4241-8EF0-6627D157ED69}"/>
    <dgm:cxn modelId="{717AEADA-8864-DB47-BB24-C3B1C1ABF1B3}" srcId="{DD0F4F60-6631-6B40-8686-B004367C4D92}" destId="{B2FBCD6A-54FE-B542-9519-67E274874FF1}" srcOrd="0" destOrd="0" parTransId="{E0C72D82-0310-B04B-A25A-8BE48CC74923}" sibTransId="{8129F492-23AF-DC46-B490-3C4D734D091B}"/>
    <dgm:cxn modelId="{4AD033FA-4C3C-EB44-BEBB-07DC19C2D63A}" type="presOf" srcId="{B2FBCD6A-54FE-B542-9519-67E274874FF1}" destId="{82557D34-A17C-864B-8E1C-F04F3DBB2468}" srcOrd="0" destOrd="0" presId="urn:microsoft.com/office/officeart/2009/3/layout/RandomtoResultProcess"/>
    <dgm:cxn modelId="{6043C595-FDEC-0C45-9CC1-200BB14BB5AB}" type="presParOf" srcId="{F58F0E2F-AAB6-5342-BFF8-991D4516B3BE}" destId="{3B44DD63-D2E4-5948-866C-79E85685C6F8}" srcOrd="0" destOrd="0" presId="urn:microsoft.com/office/officeart/2009/3/layout/RandomtoResultProcess"/>
    <dgm:cxn modelId="{A8E37244-CBD0-8544-83D3-583A67C1A2BB}" type="presParOf" srcId="{3B44DD63-D2E4-5948-866C-79E85685C6F8}" destId="{6FE1CAF1-52FE-7046-B81F-BDF191BD9C70}" srcOrd="0" destOrd="0" presId="urn:microsoft.com/office/officeart/2009/3/layout/RandomtoResultProcess"/>
    <dgm:cxn modelId="{D6116657-EBFB-AE42-8616-866D6EB8F67B}" type="presParOf" srcId="{3B44DD63-D2E4-5948-866C-79E85685C6F8}" destId="{23EC8D5F-12D7-3045-824E-1EBE6EC0DA87}" srcOrd="1" destOrd="0" presId="urn:microsoft.com/office/officeart/2009/3/layout/RandomtoResultProcess"/>
    <dgm:cxn modelId="{955EFDA8-6F98-6D48-A90B-E84294A2E882}" type="presParOf" srcId="{3B44DD63-D2E4-5948-866C-79E85685C6F8}" destId="{65EBE8AA-496A-9044-9166-227A1A95ACA7}" srcOrd="2" destOrd="0" presId="urn:microsoft.com/office/officeart/2009/3/layout/RandomtoResultProcess"/>
    <dgm:cxn modelId="{571952BA-47B7-7841-A9F7-C028C9B62CD6}" type="presParOf" srcId="{3B44DD63-D2E4-5948-866C-79E85685C6F8}" destId="{C7BA6B76-FC1F-7440-AD23-69366A167E9E}" srcOrd="3" destOrd="0" presId="urn:microsoft.com/office/officeart/2009/3/layout/RandomtoResultProcess"/>
    <dgm:cxn modelId="{F7CF99B1-6488-B24E-971D-5409698C6317}" type="presParOf" srcId="{3B44DD63-D2E4-5948-866C-79E85685C6F8}" destId="{761D4602-FCF1-EC44-BAEB-D29BB52E79F5}" srcOrd="4" destOrd="0" presId="urn:microsoft.com/office/officeart/2009/3/layout/RandomtoResultProcess"/>
    <dgm:cxn modelId="{4420EDA4-81ED-9C49-A483-C0E96F537EAE}" type="presParOf" srcId="{3B44DD63-D2E4-5948-866C-79E85685C6F8}" destId="{B6634AE5-4E64-4545-A50C-BF76EC66CDF5}" srcOrd="5" destOrd="0" presId="urn:microsoft.com/office/officeart/2009/3/layout/RandomtoResultProcess"/>
    <dgm:cxn modelId="{55AECE8E-84B7-C64D-B434-A5C850D86F13}" type="presParOf" srcId="{3B44DD63-D2E4-5948-866C-79E85685C6F8}" destId="{F5020ECF-6948-F043-A3D9-8653C554B1EE}" srcOrd="6" destOrd="0" presId="urn:microsoft.com/office/officeart/2009/3/layout/RandomtoResultProcess"/>
    <dgm:cxn modelId="{A304D2E1-7A01-F945-8E20-4E6568777349}" type="presParOf" srcId="{3B44DD63-D2E4-5948-866C-79E85685C6F8}" destId="{414DC0AD-94CE-164F-A295-2821BE0536AE}" srcOrd="7" destOrd="0" presId="urn:microsoft.com/office/officeart/2009/3/layout/RandomtoResultProcess"/>
    <dgm:cxn modelId="{D962579D-3CF4-D54F-9CEC-F74F5C444344}" type="presParOf" srcId="{3B44DD63-D2E4-5948-866C-79E85685C6F8}" destId="{9C7E3514-3776-924B-80C3-ED188849CC01}" srcOrd="8" destOrd="0" presId="urn:microsoft.com/office/officeart/2009/3/layout/RandomtoResultProcess"/>
    <dgm:cxn modelId="{AA88B85A-34F4-C44B-84CB-79516AADD7C0}" type="presParOf" srcId="{3B44DD63-D2E4-5948-866C-79E85685C6F8}" destId="{F17861A7-FB72-5C46-8083-46FD5CBF931A}" srcOrd="9" destOrd="0" presId="urn:microsoft.com/office/officeart/2009/3/layout/RandomtoResultProcess"/>
    <dgm:cxn modelId="{2F9344D5-1C64-3542-B0AD-66B95E93B748}" type="presParOf" srcId="{3B44DD63-D2E4-5948-866C-79E85685C6F8}" destId="{3FF2B306-AD03-A340-BC52-DA8268BB7D1C}" srcOrd="10" destOrd="0" presId="urn:microsoft.com/office/officeart/2009/3/layout/RandomtoResultProcess"/>
    <dgm:cxn modelId="{02974578-B194-BF4E-98FA-7E6907273F6E}" type="presParOf" srcId="{3B44DD63-D2E4-5948-866C-79E85685C6F8}" destId="{98CC96C8-CA9F-164A-A764-0A28899BCBA0}" srcOrd="11" destOrd="0" presId="urn:microsoft.com/office/officeart/2009/3/layout/RandomtoResultProcess"/>
    <dgm:cxn modelId="{4F2A55E6-8A85-BA46-B76F-E12C6B2225D2}" type="presParOf" srcId="{3B44DD63-D2E4-5948-866C-79E85685C6F8}" destId="{3D7B22FF-1E11-0244-8A4F-C7B8463BE01D}" srcOrd="12" destOrd="0" presId="urn:microsoft.com/office/officeart/2009/3/layout/RandomtoResultProcess"/>
    <dgm:cxn modelId="{73295004-F9EE-CB4A-A229-C31183F96397}" type="presParOf" srcId="{3B44DD63-D2E4-5948-866C-79E85685C6F8}" destId="{83DFAB88-1950-D744-9663-84F4CF065671}" srcOrd="13" destOrd="0" presId="urn:microsoft.com/office/officeart/2009/3/layout/RandomtoResultProcess"/>
    <dgm:cxn modelId="{8E591365-E215-2047-A1E7-08F851BFF9C8}" type="presParOf" srcId="{3B44DD63-D2E4-5948-866C-79E85685C6F8}" destId="{8F36C34B-D575-3040-B173-F80081FED309}" srcOrd="14" destOrd="0" presId="urn:microsoft.com/office/officeart/2009/3/layout/RandomtoResultProcess"/>
    <dgm:cxn modelId="{85050316-164C-504E-BE89-52B92F19CB4B}" type="presParOf" srcId="{3B44DD63-D2E4-5948-866C-79E85685C6F8}" destId="{E859EDBF-6A62-0849-91EC-978FDDF45A74}" srcOrd="15" destOrd="0" presId="urn:microsoft.com/office/officeart/2009/3/layout/RandomtoResultProcess"/>
    <dgm:cxn modelId="{3126FA68-25ED-8E4C-B613-E3E5BD4E4FDC}" type="presParOf" srcId="{3B44DD63-D2E4-5948-866C-79E85685C6F8}" destId="{43386A97-175D-2B44-9449-F09E5EAD36AC}" srcOrd="16" destOrd="0" presId="urn:microsoft.com/office/officeart/2009/3/layout/RandomtoResultProcess"/>
    <dgm:cxn modelId="{AACBF2C7-C5C1-4040-82D8-99288BFA405A}" type="presParOf" srcId="{3B44DD63-D2E4-5948-866C-79E85685C6F8}" destId="{AF113925-8077-3643-8A5A-06D494DD0C3D}" srcOrd="17" destOrd="0" presId="urn:microsoft.com/office/officeart/2009/3/layout/RandomtoResultProcess"/>
    <dgm:cxn modelId="{C2D29361-52A8-ED43-B9C6-F6E7293E1A92}" type="presParOf" srcId="{3B44DD63-D2E4-5948-866C-79E85685C6F8}" destId="{0FD71A2A-0BB1-2E49-B85B-4BCFA3DFF50D}" srcOrd="18" destOrd="0" presId="urn:microsoft.com/office/officeart/2009/3/layout/RandomtoResultProcess"/>
    <dgm:cxn modelId="{43993C24-C9D5-1445-AFD0-8509314CDF8D}" type="presParOf" srcId="{F58F0E2F-AAB6-5342-BFF8-991D4516B3BE}" destId="{513A4637-92BB-D34C-BFDA-5A5F903DDE44}" srcOrd="1" destOrd="0" presId="urn:microsoft.com/office/officeart/2009/3/layout/RandomtoResultProcess"/>
    <dgm:cxn modelId="{1A6FAD5B-1028-8F4F-A275-9F090DFD0B7B}" type="presParOf" srcId="{513A4637-92BB-D34C-BFDA-5A5F903DDE44}" destId="{CEB6D211-22A7-2040-BC3E-A98146FE7836}" srcOrd="0" destOrd="0" presId="urn:microsoft.com/office/officeart/2009/3/layout/RandomtoResultProcess"/>
    <dgm:cxn modelId="{41EB8739-51CE-C948-9D07-E0741226F415}" type="presParOf" srcId="{513A4637-92BB-D34C-BFDA-5A5F903DDE44}" destId="{7B5F403B-D41E-474D-8CEF-4E0DB2BDDBEB}" srcOrd="1" destOrd="0" presId="urn:microsoft.com/office/officeart/2009/3/layout/RandomtoResultProcess"/>
    <dgm:cxn modelId="{43E6E48B-C913-6E49-9507-89017FEAD5B1}" type="presParOf" srcId="{F58F0E2F-AAB6-5342-BFF8-991D4516B3BE}" destId="{F8D0FFB0-7C35-0844-8F40-4DEB16322365}" srcOrd="2" destOrd="0" presId="urn:microsoft.com/office/officeart/2009/3/layout/RandomtoResultProcess"/>
    <dgm:cxn modelId="{553D2488-62FB-474D-B2A2-5340CDE8F6E3}" type="presParOf" srcId="{F58F0E2F-AAB6-5342-BFF8-991D4516B3BE}" destId="{4FD40165-9380-FF4A-A85D-EF442391D52B}" srcOrd="3" destOrd="0" presId="urn:microsoft.com/office/officeart/2009/3/layout/RandomtoResultProcess"/>
    <dgm:cxn modelId="{5297DFB4-E531-6B4A-8257-E7E741823959}" type="presParOf" srcId="{4FD40165-9380-FF4A-A85D-EF442391D52B}" destId="{2BA67F08-4E4D-1143-BA40-F8ED51B66E93}" srcOrd="0" destOrd="0" presId="urn:microsoft.com/office/officeart/2009/3/layout/RandomtoResultProcess"/>
    <dgm:cxn modelId="{B630E08E-888D-5841-A78C-69550CF9CC08}" type="presParOf" srcId="{4FD40165-9380-FF4A-A85D-EF442391D52B}" destId="{7E0DC2B9-5A13-2244-8201-AE69728BECA9}" srcOrd="1" destOrd="0" presId="urn:microsoft.com/office/officeart/2009/3/layout/RandomtoResultProcess"/>
    <dgm:cxn modelId="{225AAFB3-CBC3-C94B-8820-031E519E7381}" type="presParOf" srcId="{F58F0E2F-AAB6-5342-BFF8-991D4516B3BE}" destId="{A0071241-ECE5-C442-94C3-4158E749CF1C}" srcOrd="4" destOrd="0" presId="urn:microsoft.com/office/officeart/2009/3/layout/RandomtoResultProcess"/>
    <dgm:cxn modelId="{28D3153F-83A6-1D46-9FF1-18EA8EB63A44}" type="presParOf" srcId="{A0071241-ECE5-C442-94C3-4158E749CF1C}" destId="{6EBE1EB4-9C2A-8542-9125-CFA06C031778}" srcOrd="0" destOrd="0" presId="urn:microsoft.com/office/officeart/2009/3/layout/RandomtoResultProcess"/>
    <dgm:cxn modelId="{F181B10A-4109-3F42-B49D-4FAEC6B76516}" type="presParOf" srcId="{A0071241-ECE5-C442-94C3-4158E749CF1C}" destId="{82557D34-A17C-864B-8E1C-F04F3DBB2468}" srcOrd="1" destOrd="0" presId="urn:microsoft.com/office/officeart/2009/3/layout/RandomtoResultProcess"/>
    <dgm:cxn modelId="{83C6F41D-237E-FA4A-8EAF-12095920AC63}" type="presParOf" srcId="{A0071241-ECE5-C442-94C3-4158E749CF1C}" destId="{B789CB38-A2E3-EB41-8529-519BE65D568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a word to be stored in memory or sent to the  I/O unit</a:t>
          </a:r>
        </a:p>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Or is used to receive a word from memory or from the I/O unit</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buffer register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Specifies the address in memory of the word to be written from or read into the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8-bit opcode instruction being executed</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the right-hand instruction from a word in memory</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address of the next instruction pair to be fetched from memory</a:t>
          </a: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operands and results of ALU operations</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Accumulator (AC) and multiplier quotient (MQ)</a:t>
          </a:r>
        </a:p>
      </dsp:txBody>
      <dsp:txXfrm>
        <a:off x="40449" y="4392025"/>
        <a:ext cx="2607438" cy="747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E71E9-02DD-8F4B-A764-3EE25B482476}">
      <dsp:nvSpPr>
        <dsp:cNvPr id="0" name=""/>
        <dsp:cNvSpPr/>
      </dsp:nvSpPr>
      <dsp:spPr>
        <a:xfrm>
          <a:off x="0" y="12985"/>
          <a:ext cx="4903440" cy="4903440"/>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A2649DD-3136-744F-8618-39E3378CD44E}">
      <dsp:nvSpPr>
        <dsp:cNvPr id="0" name=""/>
        <dsp:cNvSpPr/>
      </dsp:nvSpPr>
      <dsp:spPr>
        <a:xfrm>
          <a:off x="2436903" y="25970"/>
          <a:ext cx="5720679" cy="490344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Refers to a processor architecture that has evolved from RISC design principles and is used in embedded systems</a:t>
          </a:r>
        </a:p>
      </dsp:txBody>
      <dsp:txXfrm>
        <a:off x="2436903" y="25970"/>
        <a:ext cx="5720679" cy="784550"/>
      </dsp:txXfrm>
    </dsp:sp>
    <dsp:sp modelId="{30FF8077-7F83-324F-B1D6-2D388D1A859E}">
      <dsp:nvSpPr>
        <dsp:cNvPr id="0" name=""/>
        <dsp:cNvSpPr/>
      </dsp:nvSpPr>
      <dsp:spPr>
        <a:xfrm>
          <a:off x="514861" y="797535"/>
          <a:ext cx="3873717" cy="387371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2EA27E7-5658-A04C-872B-736FE36E95B9}">
      <dsp:nvSpPr>
        <dsp:cNvPr id="0" name=""/>
        <dsp:cNvSpPr/>
      </dsp:nvSpPr>
      <dsp:spPr>
        <a:xfrm>
          <a:off x="2451720" y="797535"/>
          <a:ext cx="5720679" cy="387371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Family of RISC-based microprocessors and microcontrollers designed by ARM Holdings, Cambridge, England</a:t>
          </a:r>
        </a:p>
      </dsp:txBody>
      <dsp:txXfrm>
        <a:off x="2451720" y="797535"/>
        <a:ext cx="5720679" cy="784550"/>
      </dsp:txXfrm>
    </dsp:sp>
    <dsp:sp modelId="{890FD210-37B1-924A-ACE3-EC4AF3723DA8}">
      <dsp:nvSpPr>
        <dsp:cNvPr id="0" name=""/>
        <dsp:cNvSpPr/>
      </dsp:nvSpPr>
      <dsp:spPr>
        <a:xfrm>
          <a:off x="1029722" y="1582086"/>
          <a:ext cx="2843995" cy="2843995"/>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E427BFD-68F7-9144-84C4-B6F555C3E9C2}">
      <dsp:nvSpPr>
        <dsp:cNvPr id="0" name=""/>
        <dsp:cNvSpPr/>
      </dsp:nvSpPr>
      <dsp:spPr>
        <a:xfrm>
          <a:off x="2451720" y="1582086"/>
          <a:ext cx="5720679" cy="284399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Chips are high-speed processors that are known for their small die size and low power requirements</a:t>
          </a:r>
        </a:p>
      </dsp:txBody>
      <dsp:txXfrm>
        <a:off x="2451720" y="1582086"/>
        <a:ext cx="5720679" cy="784550"/>
      </dsp:txXfrm>
    </dsp:sp>
    <dsp:sp modelId="{CB5F8675-4706-0A49-8834-410E77301F2D}">
      <dsp:nvSpPr>
        <dsp:cNvPr id="0" name=""/>
        <dsp:cNvSpPr/>
      </dsp:nvSpPr>
      <dsp:spPr>
        <a:xfrm>
          <a:off x="1544583" y="2366636"/>
          <a:ext cx="1814272" cy="181427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78E313F-4732-FB48-ADB3-EB7BAA2F0AD8}">
      <dsp:nvSpPr>
        <dsp:cNvPr id="0" name=""/>
        <dsp:cNvSpPr/>
      </dsp:nvSpPr>
      <dsp:spPr>
        <a:xfrm>
          <a:off x="2451720" y="2366636"/>
          <a:ext cx="5720679" cy="18142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Probably the most widely used embedded processor architecture and indeed the most widely used processor architecture of any kind in the world</a:t>
          </a:r>
        </a:p>
      </dsp:txBody>
      <dsp:txXfrm>
        <a:off x="2451720" y="2366636"/>
        <a:ext cx="5720679" cy="784550"/>
      </dsp:txXfrm>
    </dsp:sp>
    <dsp:sp modelId="{EC44F69B-9D2C-2143-B459-8D67124DB16C}">
      <dsp:nvSpPr>
        <dsp:cNvPr id="0" name=""/>
        <dsp:cNvSpPr/>
      </dsp:nvSpPr>
      <dsp:spPr>
        <a:xfrm>
          <a:off x="2059444" y="3151187"/>
          <a:ext cx="784550" cy="784550"/>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3DE286F-F91F-864B-883C-CE6534E57A45}">
      <dsp:nvSpPr>
        <dsp:cNvPr id="0" name=""/>
        <dsp:cNvSpPr/>
      </dsp:nvSpPr>
      <dsp:spPr>
        <a:xfrm>
          <a:off x="2451720" y="3151187"/>
          <a:ext cx="5720679" cy="784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Acorn RISC Machine/Advanced RISC Machine</a:t>
          </a:r>
        </a:p>
      </dsp:txBody>
      <dsp:txXfrm>
        <a:off x="2451720" y="3151187"/>
        <a:ext cx="5720679" cy="784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A44B-ACFF-2245-AEEB-A5DDDCC8C496}">
      <dsp:nvSpPr>
        <dsp:cNvPr id="0" name=""/>
        <dsp:cNvSpPr/>
      </dsp:nvSpPr>
      <dsp:spPr>
        <a:xfrm rot="5400000">
          <a:off x="470642" y="1199350"/>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A519228-43C1-C040-B33A-097341431CE2}">
      <dsp:nvSpPr>
        <dsp:cNvPr id="0" name=""/>
        <dsp:cNvSpPr/>
      </dsp:nvSpPr>
      <dsp:spPr>
        <a:xfrm>
          <a:off x="234771" y="1901871"/>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Cortex-A/Cortex-A50</a:t>
          </a:r>
        </a:p>
      </dsp:txBody>
      <dsp:txXfrm>
        <a:off x="234771" y="1901871"/>
        <a:ext cx="2122732" cy="1860699"/>
      </dsp:txXfrm>
    </dsp:sp>
    <dsp:sp modelId="{47794180-F9F3-EE4B-A723-D9EC2A211089}">
      <dsp:nvSpPr>
        <dsp:cNvPr id="0" name=""/>
        <dsp:cNvSpPr/>
      </dsp:nvSpPr>
      <dsp:spPr>
        <a:xfrm>
          <a:off x="1956988" y="1026248"/>
          <a:ext cx="400515" cy="400515"/>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1CA04008-96F3-564A-B46E-6B87073615C5}">
      <dsp:nvSpPr>
        <dsp:cNvPr id="0" name=""/>
        <dsp:cNvSpPr/>
      </dsp:nvSpPr>
      <dsp:spPr>
        <a:xfrm rot="5400000">
          <a:off x="3069281" y="556314"/>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614FA6C-291A-254E-9375-7FDF93864951}">
      <dsp:nvSpPr>
        <dsp:cNvPr id="0" name=""/>
        <dsp:cNvSpPr/>
      </dsp:nvSpPr>
      <dsp:spPr>
        <a:xfrm>
          <a:off x="2833410" y="1258835"/>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Cortex-R</a:t>
          </a:r>
        </a:p>
      </dsp:txBody>
      <dsp:txXfrm>
        <a:off x="2833410" y="1258835"/>
        <a:ext cx="2122732" cy="1860699"/>
      </dsp:txXfrm>
    </dsp:sp>
    <dsp:sp modelId="{3331A2A3-1F64-8B4F-8B60-EA1062A7E831}">
      <dsp:nvSpPr>
        <dsp:cNvPr id="0" name=""/>
        <dsp:cNvSpPr/>
      </dsp:nvSpPr>
      <dsp:spPr>
        <a:xfrm>
          <a:off x="4555628" y="383212"/>
          <a:ext cx="400515" cy="400515"/>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70F56ED-CC42-AC46-8D66-3EE13232BDAF}">
      <dsp:nvSpPr>
        <dsp:cNvPr id="0" name=""/>
        <dsp:cNvSpPr/>
      </dsp:nvSpPr>
      <dsp:spPr>
        <a:xfrm rot="5400000">
          <a:off x="5667921" y="-86721"/>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903C2039-EA74-B740-BBFD-F3C0B5FCAA3D}">
      <dsp:nvSpPr>
        <dsp:cNvPr id="0" name=""/>
        <dsp:cNvSpPr/>
      </dsp:nvSpPr>
      <dsp:spPr>
        <a:xfrm>
          <a:off x="5432050" y="615799"/>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Cortex-M</a:t>
          </a:r>
        </a:p>
        <a:p>
          <a:pPr marL="171450" lvl="1" indent="-171450" algn="l" defTabSz="844550" rtl="0">
            <a:lnSpc>
              <a:spcPct val="90000"/>
            </a:lnSpc>
            <a:spcBef>
              <a:spcPct val="0"/>
            </a:spcBef>
            <a:spcAft>
              <a:spcPct val="15000"/>
            </a:spcAft>
            <a:buChar char="•"/>
          </a:pPr>
          <a:r>
            <a:rPr lang="en-US" sz="1900" kern="1200"/>
            <a:t>Cortex-M0</a:t>
          </a:r>
        </a:p>
        <a:p>
          <a:pPr marL="171450" lvl="1" indent="-171450" algn="l" defTabSz="844550" rtl="0">
            <a:lnSpc>
              <a:spcPct val="90000"/>
            </a:lnSpc>
            <a:spcBef>
              <a:spcPct val="0"/>
            </a:spcBef>
            <a:spcAft>
              <a:spcPct val="15000"/>
            </a:spcAft>
            <a:buChar char="•"/>
          </a:pPr>
          <a:r>
            <a:rPr lang="en-US" sz="1900" kern="1200"/>
            <a:t>Cortex-M0+</a:t>
          </a:r>
        </a:p>
        <a:p>
          <a:pPr marL="171450" lvl="1" indent="-171450" algn="l" defTabSz="844550" rtl="0">
            <a:lnSpc>
              <a:spcPct val="90000"/>
            </a:lnSpc>
            <a:spcBef>
              <a:spcPct val="0"/>
            </a:spcBef>
            <a:spcAft>
              <a:spcPct val="15000"/>
            </a:spcAft>
            <a:buChar char="•"/>
          </a:pPr>
          <a:r>
            <a:rPr lang="en-US" sz="1900" kern="1200"/>
            <a:t>Cortex-M3</a:t>
          </a:r>
        </a:p>
        <a:p>
          <a:pPr marL="171450" lvl="1" indent="-171450" algn="l" defTabSz="844550" rtl="0">
            <a:lnSpc>
              <a:spcPct val="90000"/>
            </a:lnSpc>
            <a:spcBef>
              <a:spcPct val="0"/>
            </a:spcBef>
            <a:spcAft>
              <a:spcPct val="15000"/>
            </a:spcAft>
            <a:buChar char="•"/>
          </a:pPr>
          <a:r>
            <a:rPr lang="en-US" sz="1900" kern="1200"/>
            <a:t>Cortex-M4</a:t>
          </a:r>
        </a:p>
      </dsp:txBody>
      <dsp:txXfrm>
        <a:off x="5432050" y="615799"/>
        <a:ext cx="2122732" cy="1860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399CD-6D80-A04B-A73D-FAE536245E54}">
      <dsp:nvSpPr>
        <dsp:cNvPr id="0" name=""/>
        <dsp:cNvSpPr/>
      </dsp:nvSpPr>
      <dsp:spPr>
        <a:xfrm>
          <a:off x="0" y="133406"/>
          <a:ext cx="4533787" cy="453378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1C95AEB3-1C20-5849-B1AE-D3E218984151}">
      <dsp:nvSpPr>
        <dsp:cNvPr id="0" name=""/>
        <dsp:cNvSpPr/>
      </dsp:nvSpPr>
      <dsp:spPr>
        <a:xfrm>
          <a:off x="2266893" y="133406"/>
          <a:ext cx="5289419" cy="4533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Pipelining</a:t>
          </a:r>
        </a:p>
      </dsp:txBody>
      <dsp:txXfrm>
        <a:off x="2266893" y="133406"/>
        <a:ext cx="2644709" cy="725406"/>
      </dsp:txXfrm>
    </dsp:sp>
    <dsp:sp modelId="{95965867-777A-B244-9440-59A3ABA67E2E}">
      <dsp:nvSpPr>
        <dsp:cNvPr id="0" name=""/>
        <dsp:cNvSpPr/>
      </dsp:nvSpPr>
      <dsp:spPr>
        <a:xfrm>
          <a:off x="476047" y="858812"/>
          <a:ext cx="3581692" cy="358169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2C26FB8-F960-704B-9B69-4C5DA54F634F}">
      <dsp:nvSpPr>
        <dsp:cNvPr id="0" name=""/>
        <dsp:cNvSpPr/>
      </dsp:nvSpPr>
      <dsp:spPr>
        <a:xfrm>
          <a:off x="2266893" y="858812"/>
          <a:ext cx="5289419" cy="358169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Branch prediction</a:t>
          </a:r>
        </a:p>
      </dsp:txBody>
      <dsp:txXfrm>
        <a:off x="2266893" y="858812"/>
        <a:ext cx="2644709" cy="725406"/>
      </dsp:txXfrm>
    </dsp:sp>
    <dsp:sp modelId="{8980E4CE-FAE8-4640-865E-DD474CAE12ED}">
      <dsp:nvSpPr>
        <dsp:cNvPr id="0" name=""/>
        <dsp:cNvSpPr/>
      </dsp:nvSpPr>
      <dsp:spPr>
        <a:xfrm>
          <a:off x="952095" y="1584218"/>
          <a:ext cx="2629596" cy="262959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0AD6EA-0B5C-914A-9F0A-CC84B3884EAA}">
      <dsp:nvSpPr>
        <dsp:cNvPr id="0" name=""/>
        <dsp:cNvSpPr/>
      </dsp:nvSpPr>
      <dsp:spPr>
        <a:xfrm>
          <a:off x="2266893" y="1584218"/>
          <a:ext cx="5289419" cy="26295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Superscalar execution</a:t>
          </a:r>
        </a:p>
      </dsp:txBody>
      <dsp:txXfrm>
        <a:off x="2266893" y="1584218"/>
        <a:ext cx="2644709" cy="725406"/>
      </dsp:txXfrm>
    </dsp:sp>
    <dsp:sp modelId="{8FC3D4C7-6020-F347-A658-FE974C7C2633}">
      <dsp:nvSpPr>
        <dsp:cNvPr id="0" name=""/>
        <dsp:cNvSpPr/>
      </dsp:nvSpPr>
      <dsp:spPr>
        <a:xfrm>
          <a:off x="1428143" y="2309624"/>
          <a:ext cx="1677501" cy="1677501"/>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12B40C-E4AB-4443-8E49-43D36F560895}">
      <dsp:nvSpPr>
        <dsp:cNvPr id="0" name=""/>
        <dsp:cNvSpPr/>
      </dsp:nvSpPr>
      <dsp:spPr>
        <a:xfrm>
          <a:off x="2266893" y="2309624"/>
          <a:ext cx="5289419" cy="167750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Data flow analysis</a:t>
          </a:r>
        </a:p>
      </dsp:txBody>
      <dsp:txXfrm>
        <a:off x="2266893" y="2309624"/>
        <a:ext cx="2644709" cy="725406"/>
      </dsp:txXfrm>
    </dsp:sp>
    <dsp:sp modelId="{8CA8964D-0088-5C41-B5B6-C7928BBF95DC}">
      <dsp:nvSpPr>
        <dsp:cNvPr id="0" name=""/>
        <dsp:cNvSpPr/>
      </dsp:nvSpPr>
      <dsp:spPr>
        <a:xfrm>
          <a:off x="1904190" y="3035030"/>
          <a:ext cx="725406" cy="725406"/>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35B49C-BBBC-DB45-BDFD-E61EAF99AC87}">
      <dsp:nvSpPr>
        <dsp:cNvPr id="0" name=""/>
        <dsp:cNvSpPr/>
      </dsp:nvSpPr>
      <dsp:spPr>
        <a:xfrm>
          <a:off x="2266893" y="3035030"/>
          <a:ext cx="5289419" cy="72540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Speculative execution</a:t>
          </a:r>
        </a:p>
      </dsp:txBody>
      <dsp:txXfrm>
        <a:off x="2266893" y="3035030"/>
        <a:ext cx="2644709" cy="725406"/>
      </dsp:txXfrm>
    </dsp:sp>
    <dsp:sp modelId="{9625A8A9-4E22-1C45-8780-F620536E0AB6}">
      <dsp:nvSpPr>
        <dsp:cNvPr id="0" name=""/>
        <dsp:cNvSpPr/>
      </dsp:nvSpPr>
      <dsp:spPr>
        <a:xfrm>
          <a:off x="4911603" y="133406"/>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moves data or instructions into a conceptual pipe with all stages of the pipe processing simultaneously</a:t>
          </a:r>
        </a:p>
      </dsp:txBody>
      <dsp:txXfrm>
        <a:off x="4911603" y="133406"/>
        <a:ext cx="2644709" cy="725406"/>
      </dsp:txXfrm>
    </dsp:sp>
    <dsp:sp modelId="{B8C4BD7A-9494-904F-8FD8-EAB30AD1C9C2}">
      <dsp:nvSpPr>
        <dsp:cNvPr id="0" name=""/>
        <dsp:cNvSpPr/>
      </dsp:nvSpPr>
      <dsp:spPr>
        <a:xfrm>
          <a:off x="4911603" y="858812"/>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looks ahead in the instruction code fetched from memory and predicts which branches, or groups of instructions, are likely to be processed next</a:t>
          </a:r>
        </a:p>
      </dsp:txBody>
      <dsp:txXfrm>
        <a:off x="4911603" y="858812"/>
        <a:ext cx="2644709" cy="725406"/>
      </dsp:txXfrm>
    </dsp:sp>
    <dsp:sp modelId="{9D7E2566-676D-9E41-99C2-0953099D924D}">
      <dsp:nvSpPr>
        <dsp:cNvPr id="0" name=""/>
        <dsp:cNvSpPr/>
      </dsp:nvSpPr>
      <dsp:spPr>
        <a:xfrm>
          <a:off x="4911603" y="1584218"/>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This is the ability to issue more than one instruction in every processor clock cycle. (In effect, multiple parallel pipelines are used.)</a:t>
          </a:r>
        </a:p>
      </dsp:txBody>
      <dsp:txXfrm>
        <a:off x="4911603" y="1584218"/>
        <a:ext cx="2644709" cy="725406"/>
      </dsp:txXfrm>
    </dsp:sp>
    <dsp:sp modelId="{B4AAA73C-1031-C544-BDD6-9B9C29452A80}">
      <dsp:nvSpPr>
        <dsp:cNvPr id="0" name=""/>
        <dsp:cNvSpPr/>
      </dsp:nvSpPr>
      <dsp:spPr>
        <a:xfrm>
          <a:off x="4911603" y="2309624"/>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Processor analyzes which instructions are dependent on each other’s results, or data, to create an optimized schedule of instructions</a:t>
          </a:r>
        </a:p>
      </dsp:txBody>
      <dsp:txXfrm>
        <a:off x="4911603" y="2309624"/>
        <a:ext cx="2644709" cy="725406"/>
      </dsp:txXfrm>
    </dsp:sp>
    <dsp:sp modelId="{BB5D0C00-E641-934E-AE39-CCC5D85D9568}">
      <dsp:nvSpPr>
        <dsp:cNvPr id="0" name=""/>
        <dsp:cNvSpPr/>
      </dsp:nvSpPr>
      <dsp:spPr>
        <a:xfrm>
          <a:off x="4911603" y="3035030"/>
          <a:ext cx="2644709" cy="725406"/>
        </a:xfrm>
        <a:prstGeom prst="rect">
          <a:avLst/>
        </a:prstGeom>
        <a:noFill/>
        <a:ln w="127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a:t>Using branch prediction and data flow analysis, some processors speculatively execute instructions ahead of their actual appearance in the program execution, holding the results in temporary locations, keeping execution engines as busy as possible</a:t>
          </a:r>
        </a:p>
      </dsp:txBody>
      <dsp:txXfrm>
        <a:off x="4911603" y="3035030"/>
        <a:ext cx="2644709" cy="725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3012701" y="0"/>
          <a:ext cx="3226668" cy="3226668"/>
        </a:xfrm>
        <a:prstGeom prst="triangle">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Increase the number of bits that are retrieved at one time by making DRAMs “wider” rather than “deeper” and by using wide bus data paths</a:t>
          </a:r>
        </a:p>
      </dsp:txBody>
      <dsp:txXfrm>
        <a:off x="3819368" y="1613334"/>
        <a:ext cx="1613334" cy="1613334"/>
      </dsp:txXfrm>
    </dsp:sp>
    <dsp:sp modelId="{4A58DB61-09B5-E94D-AEC1-6280D22B2A8E}">
      <dsp:nvSpPr>
        <dsp:cNvPr id="0" name=""/>
        <dsp:cNvSpPr/>
      </dsp:nvSpPr>
      <dsp:spPr>
        <a:xfrm>
          <a:off x="1399367" y="3226668"/>
          <a:ext cx="3226668" cy="3226668"/>
        </a:xfrm>
        <a:prstGeom prst="triangle">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00" b="1" kern="1200" dirty="0">
              <a:solidFill>
                <a:schemeClr val="accent1">
                  <a:lumMod val="50000"/>
                </a:schemeClr>
              </a:solidFill>
              <a:effectLst/>
            </a:rPr>
            <a:t>Change the DRAM interface to make it more efficient by including a cache or other buffering scheme on the DRAM chip</a:t>
          </a:r>
        </a:p>
        <a:p>
          <a:pPr lvl="0" algn="ctr" defTabSz="533400" rtl="0">
            <a:lnSpc>
              <a:spcPct val="90000"/>
            </a:lnSpc>
            <a:spcBef>
              <a:spcPct val="0"/>
            </a:spcBef>
            <a:spcAft>
              <a:spcPct val="35000"/>
            </a:spcAft>
            <a:buNone/>
          </a:pPr>
          <a:endParaRPr lang="en-US" sz="1100" b="0" kern="1200" dirty="0">
            <a:solidFill>
              <a:schemeClr val="accent1">
                <a:lumMod val="50000"/>
              </a:schemeClr>
            </a:solidFill>
            <a:effectLst/>
          </a:endParaRPr>
        </a:p>
      </dsp:txBody>
      <dsp:txXfrm>
        <a:off x="2206034" y="4840002"/>
        <a:ext cx="1613334" cy="1613334"/>
      </dsp:txXfrm>
    </dsp:sp>
    <dsp:sp modelId="{200ABC57-7D7F-C84D-A1A6-CF6A59C98A27}">
      <dsp:nvSpPr>
        <dsp:cNvPr id="0" name=""/>
        <dsp:cNvSpPr/>
      </dsp:nvSpPr>
      <dsp:spPr>
        <a:xfrm rot="10800000">
          <a:off x="3012701" y="3226668"/>
          <a:ext cx="3226668" cy="3226668"/>
        </a:xfrm>
        <a:prstGeom prst="triangle">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Reduce the frequency of memory access by incorporating increasingly complex and efficient cache structures between the processor and main memory</a:t>
          </a:r>
        </a:p>
      </dsp:txBody>
      <dsp:txXfrm rot="10800000">
        <a:off x="3819368" y="3226668"/>
        <a:ext cx="1613334" cy="1613334"/>
      </dsp:txXfrm>
    </dsp:sp>
    <dsp:sp modelId="{4CEF2A95-22F9-8B4C-8350-C2D662044B6C}">
      <dsp:nvSpPr>
        <dsp:cNvPr id="0" name=""/>
        <dsp:cNvSpPr/>
      </dsp:nvSpPr>
      <dsp:spPr>
        <a:xfrm>
          <a:off x="4554322" y="3226668"/>
          <a:ext cx="3370093" cy="3226668"/>
        </a:xfrm>
        <a:prstGeom prst="triangle">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accent1">
                  <a:lumMod val="50000"/>
                </a:schemeClr>
              </a:solidFill>
              <a:effectLst/>
            </a:rPr>
            <a:t>Increase the interconnect bandwidth between processors and memory by using higher speed buses and a hierarchy of buses to buffer and structure data flow</a:t>
          </a:r>
        </a:p>
      </dsp:txBody>
      <dsp:txXfrm>
        <a:off x="5396845" y="4840002"/>
        <a:ext cx="1685047" cy="16133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9B43-A645-1046-AAFB-474175001081}">
      <dsp:nvSpPr>
        <dsp:cNvPr id="0" name=""/>
        <dsp:cNvSpPr/>
      </dsp:nvSpPr>
      <dsp:spPr>
        <a:xfrm>
          <a:off x="209550" y="1562100"/>
          <a:ext cx="4686300" cy="4686300"/>
        </a:xfrm>
        <a:prstGeom prst="ellipse">
          <a:avLst/>
        </a:prstGeom>
        <a:gradFill rotWithShape="0">
          <a:gsLst>
            <a:gs pos="0">
              <a:schemeClr val="accent2">
                <a:shade val="50000"/>
                <a:hueOff val="-237266"/>
                <a:satOff val="-33833"/>
                <a:lumOff val="33505"/>
                <a:alphaOff val="0"/>
                <a:shade val="40000"/>
                <a:alpha val="100000"/>
                <a:satMod val="150000"/>
                <a:lumMod val="100000"/>
              </a:schemeClr>
            </a:gs>
            <a:gs pos="100000">
              <a:schemeClr val="accent2">
                <a:shade val="50000"/>
                <a:hueOff val="-237266"/>
                <a:satOff val="-33833"/>
                <a:lumOff val="33505"/>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09E5408D-8A11-C349-983A-FF27A4CD0E3B}">
      <dsp:nvSpPr>
        <dsp:cNvPr id="0" name=""/>
        <dsp:cNvSpPr/>
      </dsp:nvSpPr>
      <dsp:spPr>
        <a:xfrm>
          <a:off x="879300" y="2231850"/>
          <a:ext cx="3346799" cy="3346799"/>
        </a:xfrm>
        <a:prstGeom prst="ellipse">
          <a:avLst/>
        </a:prstGeom>
        <a:gradFill rotWithShape="0">
          <a:gsLst>
            <a:gs pos="0">
              <a:schemeClr val="accent2">
                <a:shade val="50000"/>
                <a:hueOff val="-474532"/>
                <a:satOff val="-67666"/>
                <a:lumOff val="67010"/>
                <a:alphaOff val="0"/>
                <a:shade val="40000"/>
                <a:alpha val="100000"/>
                <a:satMod val="150000"/>
                <a:lumMod val="100000"/>
              </a:schemeClr>
            </a:gs>
            <a:gs pos="100000">
              <a:schemeClr val="accent2">
                <a:shade val="50000"/>
                <a:hueOff val="-474532"/>
                <a:satOff val="-67666"/>
                <a:lumOff val="6701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EAFBFBDD-6B2F-6542-A0F4-55DD8CB829AA}">
      <dsp:nvSpPr>
        <dsp:cNvPr id="0" name=""/>
        <dsp:cNvSpPr/>
      </dsp:nvSpPr>
      <dsp:spPr>
        <a:xfrm>
          <a:off x="1548660" y="2901210"/>
          <a:ext cx="2008079" cy="2008079"/>
        </a:xfrm>
        <a:prstGeom prst="ellipse">
          <a:avLst/>
        </a:prstGeom>
        <a:gradFill rotWithShape="0">
          <a:gsLst>
            <a:gs pos="0">
              <a:schemeClr val="accent2">
                <a:shade val="50000"/>
                <a:hueOff val="-237266"/>
                <a:satOff val="-33833"/>
                <a:lumOff val="33505"/>
                <a:alphaOff val="0"/>
                <a:shade val="40000"/>
                <a:alpha val="100000"/>
                <a:satMod val="150000"/>
                <a:lumMod val="100000"/>
              </a:schemeClr>
            </a:gs>
            <a:gs pos="100000">
              <a:schemeClr val="accent2">
                <a:shade val="50000"/>
                <a:hueOff val="-237266"/>
                <a:satOff val="-33833"/>
                <a:lumOff val="33505"/>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CAE743AE-6431-1E40-A97F-5F24D5B60547}">
      <dsp:nvSpPr>
        <dsp:cNvPr id="0" name=""/>
        <dsp:cNvSpPr/>
      </dsp:nvSpPr>
      <dsp:spPr>
        <a:xfrm>
          <a:off x="2218020" y="3570570"/>
          <a:ext cx="669359" cy="669359"/>
        </a:xfrm>
        <a:prstGeom prst="ellipse">
          <a:avLst/>
        </a:prstGeom>
        <a:gradFill rotWithShape="0">
          <a:gsLst>
            <a:gs pos="0">
              <a:schemeClr val="accent2">
                <a:shade val="50000"/>
                <a:hueOff val="0"/>
                <a:satOff val="0"/>
                <a:lumOff val="0"/>
                <a:alphaOff val="0"/>
                <a:shade val="40000"/>
                <a:alpha val="100000"/>
                <a:satMod val="150000"/>
                <a:lumMod val="100000"/>
              </a:schemeClr>
            </a:gs>
            <a:gs pos="100000">
              <a:schemeClr val="accent2">
                <a:shade val="50000"/>
                <a:hueOff val="0"/>
                <a:satOff val="0"/>
                <a:lumOff val="0"/>
                <a:alphaOff val="0"/>
                <a:tint val="70000"/>
                <a:shade val="100000"/>
                <a:alpha val="100000"/>
                <a:satMod val="200000"/>
                <a:lumMod val="100000"/>
              </a:schemeClr>
            </a:gs>
          </a:gsLst>
          <a:lin ang="5400000" scaled="1"/>
        </a:gradFill>
        <a:ln w="12700" cap="flat" cmpd="sng" algn="ctr">
          <a:solidFill>
            <a:schemeClr val="l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sp>
    <dsp:sp modelId="{AB119BD4-C127-B449-BD7B-2FB3093D572E}">
      <dsp:nvSpPr>
        <dsp:cNvPr id="0" name=""/>
        <dsp:cNvSpPr/>
      </dsp:nvSpPr>
      <dsp:spPr>
        <a:xfrm>
          <a:off x="5676900" y="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The use of multiple processors on the same chip provides the potential to increase performance without increasing the clock rate</a:t>
          </a:r>
        </a:p>
      </dsp:txBody>
      <dsp:txXfrm>
        <a:off x="5676900" y="0"/>
        <a:ext cx="2343150" cy="1120806"/>
      </dsp:txXfrm>
    </dsp:sp>
    <dsp:sp modelId="{34B48968-EEAE-C24A-A838-020141B43AD6}">
      <dsp:nvSpPr>
        <dsp:cNvPr id="0" name=""/>
        <dsp:cNvSpPr/>
      </dsp:nvSpPr>
      <dsp:spPr>
        <a:xfrm>
          <a:off x="5091112" y="560403"/>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A5D090-4EDE-CC46-88A9-94E77850F40F}">
      <dsp:nvSpPr>
        <dsp:cNvPr id="0" name=""/>
        <dsp:cNvSpPr/>
      </dsp:nvSpPr>
      <dsp:spPr>
        <a:xfrm rot="5400000">
          <a:off x="2146554" y="929449"/>
          <a:ext cx="3311652" cy="2577465"/>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13BC700-EE34-1A44-899C-A6CEEACA89E1}">
      <dsp:nvSpPr>
        <dsp:cNvPr id="0" name=""/>
        <dsp:cNvSpPr/>
      </dsp:nvSpPr>
      <dsp:spPr>
        <a:xfrm>
          <a:off x="5676900" y="1120806"/>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Strategy is to use two simpler processors on the chip rather than one more complex processor</a:t>
          </a:r>
        </a:p>
      </dsp:txBody>
      <dsp:txXfrm>
        <a:off x="5676900" y="1120806"/>
        <a:ext cx="2343150" cy="1120806"/>
      </dsp:txXfrm>
    </dsp:sp>
    <dsp:sp modelId="{CD79B02B-ADDF-1141-8C86-45D10350966D}">
      <dsp:nvSpPr>
        <dsp:cNvPr id="0" name=""/>
        <dsp:cNvSpPr/>
      </dsp:nvSpPr>
      <dsp:spPr>
        <a:xfrm>
          <a:off x="5091112" y="1681210"/>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16E5757-0CAD-CD46-B964-B653CB3D2F71}">
      <dsp:nvSpPr>
        <dsp:cNvPr id="0" name=""/>
        <dsp:cNvSpPr/>
      </dsp:nvSpPr>
      <dsp:spPr>
        <a:xfrm rot="5400000">
          <a:off x="2719844" y="2031901"/>
          <a:ext cx="2719616" cy="2019014"/>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64D028ED-D856-004F-82AE-25A1792DF594}">
      <dsp:nvSpPr>
        <dsp:cNvPr id="0" name=""/>
        <dsp:cNvSpPr/>
      </dsp:nvSpPr>
      <dsp:spPr>
        <a:xfrm>
          <a:off x="5676900" y="2241613"/>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With two processors larger caches are justified</a:t>
          </a:r>
        </a:p>
      </dsp:txBody>
      <dsp:txXfrm>
        <a:off x="5676900" y="2241613"/>
        <a:ext cx="2343150" cy="1120806"/>
      </dsp:txXfrm>
    </dsp:sp>
    <dsp:sp modelId="{844D6AD4-814E-9A49-8479-BBC4355D2906}">
      <dsp:nvSpPr>
        <dsp:cNvPr id="0" name=""/>
        <dsp:cNvSpPr/>
      </dsp:nvSpPr>
      <dsp:spPr>
        <a:xfrm>
          <a:off x="5091112" y="2802016"/>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9E031DD-5B6F-B149-9EF5-9E627F32C5E0}">
      <dsp:nvSpPr>
        <dsp:cNvPr id="0" name=""/>
        <dsp:cNvSpPr/>
      </dsp:nvSpPr>
      <dsp:spPr>
        <a:xfrm rot="5400000">
          <a:off x="3274780" y="3059372"/>
          <a:ext cx="2074468" cy="1558194"/>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7DB2A403-2088-DF4C-B961-D8DCC748BA56}">
      <dsp:nvSpPr>
        <dsp:cNvPr id="0" name=""/>
        <dsp:cNvSpPr/>
      </dsp:nvSpPr>
      <dsp:spPr>
        <a:xfrm>
          <a:off x="5676900" y="3362420"/>
          <a:ext cx="2343150" cy="1120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marL="0" lvl="0" indent="0" algn="l" defTabSz="577850" rtl="0">
            <a:lnSpc>
              <a:spcPct val="90000"/>
            </a:lnSpc>
            <a:spcBef>
              <a:spcPct val="0"/>
            </a:spcBef>
            <a:spcAft>
              <a:spcPct val="35000"/>
            </a:spcAft>
            <a:buNone/>
          </a:pPr>
          <a:r>
            <a:rPr lang="en-US" sz="1300" kern="1200" dirty="0"/>
            <a:t>As caches became larger it made performance sense to create two and then three levels of cache on a chip</a:t>
          </a:r>
        </a:p>
      </dsp:txBody>
      <dsp:txXfrm>
        <a:off x="5676900" y="3362420"/>
        <a:ext cx="2343150" cy="1120806"/>
      </dsp:txXfrm>
    </dsp:sp>
    <dsp:sp modelId="{DEF37567-F691-5D47-8D86-7EF938ACCD23}">
      <dsp:nvSpPr>
        <dsp:cNvPr id="0" name=""/>
        <dsp:cNvSpPr/>
      </dsp:nvSpPr>
      <dsp:spPr>
        <a:xfrm>
          <a:off x="5091112" y="3922823"/>
          <a:ext cx="58578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5CA4BDE-6447-5546-B9F5-65BD75E05390}">
      <dsp:nvSpPr>
        <dsp:cNvPr id="0" name=""/>
        <dsp:cNvSpPr/>
      </dsp:nvSpPr>
      <dsp:spPr>
        <a:xfrm rot="5400000">
          <a:off x="3831044" y="4090905"/>
          <a:ext cx="1425884" cy="1088783"/>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1CAF1-52FE-7046-B81F-BDF191BD9C70}">
      <dsp:nvSpPr>
        <dsp:cNvPr id="0" name=""/>
        <dsp:cNvSpPr/>
      </dsp:nvSpPr>
      <dsp:spPr>
        <a:xfrm>
          <a:off x="467530" y="792085"/>
          <a:ext cx="3068231" cy="182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The use of benchmarks to compare systems involves calculating the mean value of a set of data points related to execution time</a:t>
          </a:r>
        </a:p>
      </dsp:txBody>
      <dsp:txXfrm>
        <a:off x="467530" y="792085"/>
        <a:ext cx="3068231" cy="1826650"/>
      </dsp:txXfrm>
    </dsp:sp>
    <dsp:sp modelId="{23EC8D5F-12D7-3045-824E-1EBE6EC0DA87}">
      <dsp:nvSpPr>
        <dsp:cNvPr id="0" name=""/>
        <dsp:cNvSpPr/>
      </dsp:nvSpPr>
      <dsp:spPr>
        <a:xfrm>
          <a:off x="484485"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5EBE8AA-496A-9044-9166-227A1A95ACA7}">
      <dsp:nvSpPr>
        <dsp:cNvPr id="0" name=""/>
        <dsp:cNvSpPr/>
      </dsp:nvSpPr>
      <dsp:spPr>
        <a:xfrm>
          <a:off x="656183" y="446414"/>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7BA6B76-FC1F-7440-AD23-69366A167E9E}">
      <dsp:nvSpPr>
        <dsp:cNvPr id="0" name=""/>
        <dsp:cNvSpPr/>
      </dsp:nvSpPr>
      <dsp:spPr>
        <a:xfrm>
          <a:off x="1068258" y="515094"/>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61D4602-FCF1-EC44-BAEB-D29BB52E79F5}">
      <dsp:nvSpPr>
        <dsp:cNvPr id="0" name=""/>
        <dsp:cNvSpPr/>
      </dsp:nvSpPr>
      <dsp:spPr>
        <a:xfrm>
          <a:off x="1411654" y="137358"/>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6634AE5-4E64-4545-A50C-BF76EC66CDF5}">
      <dsp:nvSpPr>
        <dsp:cNvPr id="0" name=""/>
        <dsp:cNvSpPr/>
      </dsp:nvSpPr>
      <dsp:spPr>
        <a:xfrm>
          <a:off x="1858069" y="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5020ECF-6948-F043-A3D9-8653C554B1EE}">
      <dsp:nvSpPr>
        <dsp:cNvPr id="0" name=""/>
        <dsp:cNvSpPr/>
      </dsp:nvSpPr>
      <dsp:spPr>
        <a:xfrm>
          <a:off x="2407503" y="24037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14DC0AD-94CE-164F-A295-2821BE0536AE}">
      <dsp:nvSpPr>
        <dsp:cNvPr id="0" name=""/>
        <dsp:cNvSpPr/>
      </dsp:nvSpPr>
      <dsp:spPr>
        <a:xfrm>
          <a:off x="2750899" y="41207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C7E3514-3776-924B-80C3-ED188849CC01}">
      <dsp:nvSpPr>
        <dsp:cNvPr id="0" name=""/>
        <dsp:cNvSpPr/>
      </dsp:nvSpPr>
      <dsp:spPr>
        <a:xfrm>
          <a:off x="3231653" y="789810"/>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17861A7-FB72-5C46-8083-46FD5CBF931A}">
      <dsp:nvSpPr>
        <dsp:cNvPr id="0" name=""/>
        <dsp:cNvSpPr/>
      </dsp:nvSpPr>
      <dsp:spPr>
        <a:xfrm>
          <a:off x="3437691" y="1167546"/>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FF2B306-AD03-A340-BC52-DA8268BB7D1C}">
      <dsp:nvSpPr>
        <dsp:cNvPr id="0" name=""/>
        <dsp:cNvSpPr/>
      </dsp:nvSpPr>
      <dsp:spPr>
        <a:xfrm>
          <a:off x="1652032" y="446414"/>
          <a:ext cx="630727" cy="63072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8CC96C8-CA9F-164A-A764-0A28899BCBA0}">
      <dsp:nvSpPr>
        <dsp:cNvPr id="0" name=""/>
        <dsp:cNvSpPr/>
      </dsp:nvSpPr>
      <dsp:spPr>
        <a:xfrm>
          <a:off x="312787" y="1751319"/>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D7B22FF-1E11-0244-8A4F-C7B8463BE01D}">
      <dsp:nvSpPr>
        <dsp:cNvPr id="0" name=""/>
        <dsp:cNvSpPr/>
      </dsp:nvSpPr>
      <dsp:spPr>
        <a:xfrm>
          <a:off x="518825" y="2060376"/>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3DFAB88-1950-D744-9663-84F4CF065671}">
      <dsp:nvSpPr>
        <dsp:cNvPr id="0" name=""/>
        <dsp:cNvSpPr/>
      </dsp:nvSpPr>
      <dsp:spPr>
        <a:xfrm>
          <a:off x="1033919" y="233509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F36C34B-D575-3040-B173-F80081FED309}">
      <dsp:nvSpPr>
        <dsp:cNvPr id="0" name=""/>
        <dsp:cNvSpPr/>
      </dsp:nvSpPr>
      <dsp:spPr>
        <a:xfrm>
          <a:off x="1755050" y="278150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E859EDBF-6A62-0849-91EC-978FDDF45A74}">
      <dsp:nvSpPr>
        <dsp:cNvPr id="0" name=""/>
        <dsp:cNvSpPr/>
      </dsp:nvSpPr>
      <dsp:spPr>
        <a:xfrm>
          <a:off x="1892409" y="2335093"/>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3386A97-175D-2B44-9449-F09E5EAD36AC}">
      <dsp:nvSpPr>
        <dsp:cNvPr id="0" name=""/>
        <dsp:cNvSpPr/>
      </dsp:nvSpPr>
      <dsp:spPr>
        <a:xfrm>
          <a:off x="2235805" y="2815847"/>
          <a:ext cx="245282" cy="24528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F113925-8077-3643-8A5A-06D494DD0C3D}">
      <dsp:nvSpPr>
        <dsp:cNvPr id="0" name=""/>
        <dsp:cNvSpPr/>
      </dsp:nvSpPr>
      <dsp:spPr>
        <a:xfrm>
          <a:off x="2544861" y="2266413"/>
          <a:ext cx="560646" cy="56064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FD71A2A-0BB1-2E49-B85B-4BCFA3DFF50D}">
      <dsp:nvSpPr>
        <dsp:cNvPr id="0" name=""/>
        <dsp:cNvSpPr/>
      </dsp:nvSpPr>
      <dsp:spPr>
        <a:xfrm>
          <a:off x="3300333" y="2129055"/>
          <a:ext cx="385444" cy="38544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EB6D211-22A7-2040-BC3E-A98146FE7836}">
      <dsp:nvSpPr>
        <dsp:cNvPr id="0" name=""/>
        <dsp:cNvSpPr/>
      </dsp:nvSpPr>
      <dsp:spPr>
        <a:xfrm>
          <a:off x="3685777"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BA67F08-4E4D-1143-BA40-F8ED51B66E93}">
      <dsp:nvSpPr>
        <dsp:cNvPr id="0" name=""/>
        <dsp:cNvSpPr/>
      </dsp:nvSpPr>
      <dsp:spPr>
        <a:xfrm>
          <a:off x="4611955" y="514522"/>
          <a:ext cx="1131995" cy="2161103"/>
        </a:xfrm>
        <a:prstGeom prst="chevron">
          <a:avLst>
            <a:gd name="adj" fmla="val 62310"/>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EBE1EB4-9C2A-8542-9125-CFA06C031778}">
      <dsp:nvSpPr>
        <dsp:cNvPr id="0" name=""/>
        <dsp:cNvSpPr/>
      </dsp:nvSpPr>
      <dsp:spPr>
        <a:xfrm>
          <a:off x="5975496" y="361209"/>
          <a:ext cx="2624171" cy="2624171"/>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rtl="0">
            <a:lnSpc>
              <a:spcPct val="90000"/>
            </a:lnSpc>
            <a:spcBef>
              <a:spcPct val="0"/>
            </a:spcBef>
            <a:spcAft>
              <a:spcPct val="35000"/>
            </a:spcAft>
            <a:buNone/>
          </a:pPr>
          <a:r>
            <a:rPr lang="en-US" sz="2300" kern="1200" dirty="0"/>
            <a:t>The three common formulas used for calculating a mean are:</a:t>
          </a:r>
        </a:p>
      </dsp:txBody>
      <dsp:txXfrm>
        <a:off x="6359797" y="745510"/>
        <a:ext cx="1855569" cy="1855569"/>
      </dsp:txXfrm>
    </dsp:sp>
    <dsp:sp modelId="{82557D34-A17C-864B-8E1C-F04F3DBB2468}">
      <dsp:nvSpPr>
        <dsp:cNvPr id="0" name=""/>
        <dsp:cNvSpPr/>
      </dsp:nvSpPr>
      <dsp:spPr>
        <a:xfrm>
          <a:off x="5743951" y="3241624"/>
          <a:ext cx="3087261" cy="190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marL="285750" lvl="1" indent="-285750" algn="l" defTabSz="1733550" rtl="0">
            <a:lnSpc>
              <a:spcPct val="90000"/>
            </a:lnSpc>
            <a:spcBef>
              <a:spcPct val="0"/>
            </a:spcBef>
            <a:spcAft>
              <a:spcPct val="15000"/>
            </a:spcAft>
            <a:buChar char="•"/>
          </a:pPr>
          <a:r>
            <a:rPr lang="en-US" sz="3900" kern="1200"/>
            <a:t>Arithmetic</a:t>
          </a:r>
        </a:p>
        <a:p>
          <a:pPr marL="285750" lvl="1" indent="-285750" algn="l" defTabSz="1733550" rtl="0">
            <a:lnSpc>
              <a:spcPct val="90000"/>
            </a:lnSpc>
            <a:spcBef>
              <a:spcPct val="0"/>
            </a:spcBef>
            <a:spcAft>
              <a:spcPct val="15000"/>
            </a:spcAft>
            <a:buChar char="•"/>
          </a:pPr>
          <a:r>
            <a:rPr lang="en-US" sz="3900" kern="1200"/>
            <a:t>Geometric</a:t>
          </a:r>
        </a:p>
        <a:p>
          <a:pPr marL="285750" lvl="1" indent="-285750" algn="l" defTabSz="1733550" rtl="0">
            <a:lnSpc>
              <a:spcPct val="90000"/>
            </a:lnSpc>
            <a:spcBef>
              <a:spcPct val="0"/>
            </a:spcBef>
            <a:spcAft>
              <a:spcPct val="15000"/>
            </a:spcAft>
            <a:buChar char="•"/>
          </a:pPr>
          <a:r>
            <a:rPr lang="en-US" sz="3900" kern="1200"/>
            <a:t>Harmonic</a:t>
          </a:r>
        </a:p>
      </dsp:txBody>
      <dsp:txXfrm>
        <a:off x="5743951" y="3241624"/>
        <a:ext cx="3087261" cy="190381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9092161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r>
              <a:rPr lang="en-US" dirty="0"/>
              <a:t>© 2016 Pearson Education, Inc., Hoboken, NJ. All rights reserved.</a:t>
            </a:r>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200438766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2 “Performance Issues”.</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 There are two general approaches to developing an embedded operating system</a:t>
            </a:r>
          </a:p>
          <a:p>
            <a:pPr lvl="0">
              <a:defRPr/>
            </a:pPr>
            <a:r>
              <a:rPr kumimoji="1" lang="en-US" sz="1200" b="0" i="0" u="none" strike="noStrike" kern="1200" baseline="0">
                <a:solidFill>
                  <a:schemeClr val="tx1"/>
                </a:solidFill>
                <a:latin typeface="Times New Roman"/>
                <a:ea typeface="+mn-ea"/>
                <a:cs typeface="+mn-cs"/>
              </a:rPr>
              <a:t>(OS). The first approach is to take an existing OS and adapt it for the embedded</a:t>
            </a:r>
          </a:p>
          <a:p>
            <a:pPr lvl="0">
              <a:defRPr/>
            </a:pPr>
            <a:r>
              <a:rPr kumimoji="1" lang="en-US" sz="1200" b="0" i="0" u="none" strike="noStrike" kern="1200" baseline="0">
                <a:solidFill>
                  <a:schemeClr val="tx1"/>
                </a:solidFill>
                <a:latin typeface="Times New Roman"/>
                <a:ea typeface="+mn-ea"/>
                <a:cs typeface="+mn-cs"/>
              </a:rPr>
              <a:t>application. For example, there are embedded versions of Linux, Windows, and</a:t>
            </a:r>
          </a:p>
          <a:p>
            <a:pPr lvl="0">
              <a:defRPr/>
            </a:pPr>
            <a:r>
              <a:rPr kumimoji="1" lang="en-US" sz="1200" b="0" i="0" u="none" strike="noStrike" kern="1200" baseline="0">
                <a:solidFill>
                  <a:schemeClr val="tx1"/>
                </a:solidFill>
                <a:latin typeface="Times New Roman"/>
                <a:ea typeface="+mn-ea"/>
                <a:cs typeface="+mn-cs"/>
              </a:rPr>
              <a:t>Mac, as well as other commercial and proprietary operating systems specialized for</a:t>
            </a:r>
          </a:p>
          <a:p>
            <a:pPr lvl="0">
              <a:defRPr/>
            </a:pPr>
            <a:r>
              <a:rPr kumimoji="1" lang="en-US" sz="1200" b="0" i="0" u="none" strike="noStrike" kern="1200" baseline="0">
                <a:solidFill>
                  <a:schemeClr val="tx1"/>
                </a:solidFill>
                <a:latin typeface="Times New Roman"/>
                <a:ea typeface="+mn-ea"/>
                <a:cs typeface="+mn-cs"/>
              </a:rPr>
              <a:t>embedded systems. The other approach is to design and implement an OS intended</a:t>
            </a:r>
          </a:p>
          <a:p>
            <a:pPr lvl="0">
              <a:defRPr/>
            </a:pPr>
            <a:r>
              <a:rPr kumimoji="1" lang="en-US" sz="1200" b="0" i="0" u="none" strike="noStrike" kern="1200" baseline="0">
                <a:solidFill>
                  <a:schemeClr val="tx1"/>
                </a:solidFill>
                <a:latin typeface="Times New Roman"/>
                <a:ea typeface="+mn-ea"/>
                <a:cs typeface="+mn-cs"/>
              </a:rPr>
              <a:t>solely for embedded use. An example of the latter is TinyOS, widely used in wireless</a:t>
            </a:r>
          </a:p>
          <a:p>
            <a:pPr lvl="0">
              <a:defRPr/>
            </a:pPr>
            <a:r>
              <a:rPr kumimoji="1" lang="en-US" sz="1200" b="0" i="0" u="none" strike="noStrike" kern="1200" baseline="0">
                <a:solidFill>
                  <a:schemeClr val="tx1"/>
                </a:solidFill>
                <a:latin typeface="Times New Roman"/>
                <a:ea typeface="+mn-ea"/>
                <a:cs typeface="+mn-cs"/>
              </a:rPr>
              <a:t>sensor networks. This topic is explored in depth in [STAL15].</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In this subsection, and the next two, we briefly introduce some terms commonly</a:t>
            </a:r>
          </a:p>
          <a:p>
            <a:pPr lvl="0">
              <a:defRPr/>
            </a:pPr>
            <a:r>
              <a:rPr kumimoji="1" lang="en-US" sz="1200" b="0" i="0" u="none" strike="noStrike" kern="1200" baseline="0">
                <a:solidFill>
                  <a:schemeClr val="tx1"/>
                </a:solidFill>
                <a:latin typeface="Times New Roman"/>
                <a:ea typeface="+mn-ea"/>
                <a:cs typeface="+mn-cs"/>
              </a:rPr>
              <a:t>found in the literature on embedded systems. Application processors  are defined</a:t>
            </a:r>
          </a:p>
          <a:p>
            <a:pPr lvl="0">
              <a:defRPr/>
            </a:pPr>
            <a:r>
              <a:rPr kumimoji="1" lang="en-US" sz="1200" b="0" i="0" u="none" strike="noStrike" kern="1200" baseline="0">
                <a:solidFill>
                  <a:schemeClr val="tx1"/>
                </a:solidFill>
                <a:latin typeface="Times New Roman"/>
                <a:ea typeface="+mn-ea"/>
                <a:cs typeface="+mn-cs"/>
              </a:rPr>
              <a:t>by the processor’s ability to execute complex operating systems, such as Linux,</a:t>
            </a:r>
          </a:p>
          <a:p>
            <a:pPr lvl="0">
              <a:defRPr/>
            </a:pPr>
            <a:r>
              <a:rPr kumimoji="1" lang="en-US" sz="1200" b="0" i="0" u="none" strike="noStrike" kern="1200" baseline="0">
                <a:solidFill>
                  <a:schemeClr val="tx1"/>
                </a:solidFill>
                <a:latin typeface="Times New Roman"/>
                <a:ea typeface="+mn-ea"/>
                <a:cs typeface="+mn-cs"/>
              </a:rPr>
              <a:t>Android, and Chrome. Thus, the application processor is general-purpose in nature.</a:t>
            </a:r>
          </a:p>
          <a:p>
            <a:pPr lvl="0">
              <a:defRPr/>
            </a:pPr>
            <a:r>
              <a:rPr kumimoji="1" lang="en-US" sz="1200" b="0" i="0" u="none" strike="noStrike" kern="1200" baseline="0">
                <a:solidFill>
                  <a:schemeClr val="tx1"/>
                </a:solidFill>
                <a:latin typeface="Times New Roman"/>
                <a:ea typeface="+mn-ea"/>
                <a:cs typeface="+mn-cs"/>
              </a:rPr>
              <a:t>A good example of the use of an embedded application processor is the smartphone.</a:t>
            </a:r>
          </a:p>
          <a:p>
            <a:pPr lvl="0">
              <a:defRPr/>
            </a:pPr>
            <a:r>
              <a:rPr kumimoji="1" lang="en-US" sz="1200" b="0" i="0" u="none" strike="noStrike" kern="1200" baseline="0">
                <a:solidFill>
                  <a:schemeClr val="tx1"/>
                </a:solidFill>
                <a:latin typeface="Times New Roman"/>
                <a:ea typeface="+mn-ea"/>
                <a:cs typeface="+mn-cs"/>
              </a:rPr>
              <a:t>The embedded system is designed to support numerous apps and perform a wide</a:t>
            </a:r>
          </a:p>
          <a:p>
            <a:pPr lvl="0">
              <a:defRPr/>
            </a:pPr>
            <a:r>
              <a:rPr kumimoji="1" lang="en-US" sz="1200" b="0" i="0" u="none" strike="noStrike" kern="1200" baseline="0">
                <a:solidFill>
                  <a:schemeClr val="tx1"/>
                </a:solidFill>
                <a:latin typeface="Times New Roman"/>
                <a:ea typeface="+mn-ea"/>
                <a:cs typeface="+mn-cs"/>
              </a:rPr>
              <a:t>variety of functions.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Most embedded systems employ a dedicated processor , which, as the name</a:t>
            </a:r>
          </a:p>
          <a:p>
            <a:pPr lvl="0">
              <a:defRPr/>
            </a:pPr>
            <a:r>
              <a:rPr kumimoji="1" lang="en-US" sz="1200" b="0" i="0" u="none" strike="noStrike" kern="1200" baseline="0">
                <a:solidFill>
                  <a:schemeClr val="tx1"/>
                </a:solidFill>
                <a:latin typeface="Times New Roman"/>
                <a:ea typeface="+mn-ea"/>
                <a:cs typeface="+mn-cs"/>
              </a:rPr>
              <a:t>implies, is dedicated to one or a small number of specific tasks required by the host</a:t>
            </a:r>
          </a:p>
          <a:p>
            <a:pPr lvl="0">
              <a:defRPr/>
            </a:pPr>
            <a:r>
              <a:rPr kumimoji="1" lang="en-US" sz="1200" b="0" i="0" u="none" strike="noStrike" kern="1200" baseline="0">
                <a:solidFill>
                  <a:schemeClr val="tx1"/>
                </a:solidFill>
                <a:latin typeface="Times New Roman"/>
                <a:ea typeface="+mn-ea"/>
                <a:cs typeface="+mn-cs"/>
              </a:rPr>
              <a:t>device. Because such an embedded system is dedicated to a specific task or tasks,</a:t>
            </a:r>
          </a:p>
          <a:p>
            <a:pPr lvl="0">
              <a:defRPr/>
            </a:pPr>
            <a:r>
              <a:rPr kumimoji="1" lang="en-US" sz="1200" b="0" i="0" u="none" strike="noStrike" kern="1200" baseline="0">
                <a:solidFill>
                  <a:schemeClr val="tx1"/>
                </a:solidFill>
                <a:latin typeface="Times New Roman"/>
                <a:ea typeface="+mn-ea"/>
                <a:cs typeface="+mn-cs"/>
              </a:rPr>
              <a:t>the processor and associated components can be engineered to reduce size and cost.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As we have seen, early microprocessor  chips included registers, an ALU, and some</a:t>
            </a:r>
          </a:p>
          <a:p>
            <a:pPr lvl="0">
              <a:defRPr/>
            </a:pPr>
            <a:r>
              <a:rPr kumimoji="1" lang="en-US" sz="1200" b="0" i="0" u="none" strike="noStrike" kern="1200" baseline="0">
                <a:solidFill>
                  <a:schemeClr val="tx1"/>
                </a:solidFill>
                <a:latin typeface="Times New Roman"/>
                <a:ea typeface="+mn-ea"/>
                <a:cs typeface="+mn-cs"/>
              </a:rPr>
              <a:t>sort of control unit or instruction processing logic. As transistor density increased, it</a:t>
            </a:r>
          </a:p>
          <a:p>
            <a:pPr lvl="0">
              <a:defRPr/>
            </a:pPr>
            <a:r>
              <a:rPr kumimoji="1" lang="en-US" sz="1200" b="0" i="0" u="none" strike="noStrike" kern="1200" baseline="0">
                <a:solidFill>
                  <a:schemeClr val="tx1"/>
                </a:solidFill>
                <a:latin typeface="Times New Roman"/>
                <a:ea typeface="+mn-ea"/>
                <a:cs typeface="+mn-cs"/>
              </a:rPr>
              <a:t>became possible to increase the complexity of the instruction set architecture, and</a:t>
            </a:r>
          </a:p>
          <a:p>
            <a:pPr lvl="0">
              <a:defRPr/>
            </a:pPr>
            <a:r>
              <a:rPr kumimoji="1" lang="en-US" sz="1200" b="0" i="0" u="none" strike="noStrike" kern="1200" baseline="0">
                <a:solidFill>
                  <a:schemeClr val="tx1"/>
                </a:solidFill>
                <a:latin typeface="Times New Roman"/>
                <a:ea typeface="+mn-ea"/>
                <a:cs typeface="+mn-cs"/>
              </a:rPr>
              <a:t>ultimately to add memory and more than one processor. Contemporary microprocessor</a:t>
            </a:r>
          </a:p>
          <a:p>
            <a:pPr lvl="0">
              <a:defRPr/>
            </a:pPr>
            <a:r>
              <a:rPr kumimoji="1" lang="en-US" sz="1200" b="0" i="0" u="none" strike="noStrike" kern="1200" baseline="0">
                <a:solidFill>
                  <a:schemeClr val="tx1"/>
                </a:solidFill>
                <a:latin typeface="Times New Roman"/>
                <a:ea typeface="+mn-ea"/>
                <a:cs typeface="+mn-cs"/>
              </a:rPr>
              <a:t>chips, as shown in Figure 1.2, include multiple cores and a substantial amount</a:t>
            </a:r>
          </a:p>
          <a:p>
            <a:pPr lvl="0">
              <a:defRPr/>
            </a:pPr>
            <a:r>
              <a:rPr kumimoji="1" lang="en-US" sz="1200" b="0" i="0" u="none" strike="noStrike" kern="1200" baseline="0">
                <a:solidFill>
                  <a:schemeClr val="tx1"/>
                </a:solidFill>
                <a:latin typeface="Times New Roman"/>
                <a:ea typeface="+mn-ea"/>
                <a:cs typeface="+mn-cs"/>
              </a:rPr>
              <a:t>of cache memory.</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A microcontroller  chip makes a substantially different use of the logic space</a:t>
            </a:r>
          </a:p>
          <a:p>
            <a:pPr lvl="0">
              <a:defRPr/>
            </a:pPr>
            <a:r>
              <a:rPr kumimoji="1" lang="en-US" sz="1200" b="0" i="0" u="none" strike="noStrike" kern="1200" baseline="0">
                <a:solidFill>
                  <a:schemeClr val="tx1"/>
                </a:solidFill>
                <a:latin typeface="Times New Roman"/>
                <a:ea typeface="+mn-ea"/>
                <a:cs typeface="+mn-cs"/>
              </a:rPr>
              <a:t>available. Figure 1.15 shows in general terms the elements typically found on a microcontroller</a:t>
            </a:r>
          </a:p>
          <a:p>
            <a:pPr lvl="0">
              <a:defRPr/>
            </a:pPr>
            <a:r>
              <a:rPr kumimoji="1" lang="en-US" sz="1200" b="0" i="0" u="none" strike="noStrike" kern="1200" baseline="0">
                <a:solidFill>
                  <a:schemeClr val="tx1"/>
                </a:solidFill>
                <a:latin typeface="Times New Roman"/>
                <a:ea typeface="+mn-ea"/>
                <a:cs typeface="+mn-cs"/>
              </a:rPr>
              <a:t>chip. As shown, a microcontroller is a single chip that contains the processor,</a:t>
            </a:r>
          </a:p>
          <a:p>
            <a:pPr lvl="0">
              <a:defRPr/>
            </a:pPr>
            <a:r>
              <a:rPr kumimoji="1" lang="en-US" sz="1200" b="0" i="0" u="none" strike="noStrike" kern="1200" baseline="0">
                <a:solidFill>
                  <a:schemeClr val="tx1"/>
                </a:solidFill>
                <a:latin typeface="Times New Roman"/>
                <a:ea typeface="+mn-ea"/>
                <a:cs typeface="+mn-cs"/>
              </a:rPr>
              <a:t>non-volatile memory for the program (ROM), volatile memory for input and output</a:t>
            </a:r>
          </a:p>
          <a:p>
            <a:pPr lvl="0">
              <a:defRPr/>
            </a:pPr>
            <a:r>
              <a:rPr kumimoji="1" lang="en-US" sz="1200" b="0" i="0" u="none" strike="noStrike" kern="1200" baseline="0">
                <a:solidFill>
                  <a:schemeClr val="tx1"/>
                </a:solidFill>
                <a:latin typeface="Times New Roman"/>
                <a:ea typeface="+mn-ea"/>
                <a:cs typeface="+mn-cs"/>
              </a:rPr>
              <a:t>(RAM), a clock, and an I/O control unit. The processor portion of the microcontroller</a:t>
            </a:r>
          </a:p>
          <a:p>
            <a:pPr lvl="0">
              <a:defRPr/>
            </a:pPr>
            <a:r>
              <a:rPr kumimoji="1" lang="en-US" sz="1200" b="0" i="0" u="none" strike="noStrike" kern="1200" baseline="0">
                <a:solidFill>
                  <a:schemeClr val="tx1"/>
                </a:solidFill>
                <a:latin typeface="Times New Roman"/>
                <a:ea typeface="+mn-ea"/>
                <a:cs typeface="+mn-cs"/>
              </a:rPr>
              <a:t>has a much lower silicon area than other microprocessors and much higher energy efficiency.</a:t>
            </a:r>
          </a:p>
          <a:p>
            <a:pPr lvl="0">
              <a:defRPr/>
            </a:pPr>
            <a:r>
              <a:rPr kumimoji="1" lang="en-US" sz="1200" b="0" i="0" u="none" strike="noStrike" kern="1200" baseline="0">
                <a:solidFill>
                  <a:schemeClr val="tx1"/>
                </a:solidFill>
                <a:latin typeface="Times New Roman"/>
                <a:ea typeface="+mn-ea"/>
                <a:cs typeface="+mn-cs"/>
              </a:rPr>
              <a:t>We examine microcontroller organization in more detail in Section 1.6.</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Also called a “computer on a chip,” billions of microcontroller units are</a:t>
            </a:r>
          </a:p>
          <a:p>
            <a:pPr lvl="0">
              <a:defRPr/>
            </a:pPr>
            <a:r>
              <a:rPr kumimoji="1" lang="en-US" sz="1200" b="0" i="0" u="none" strike="noStrike" kern="1200" baseline="0">
                <a:solidFill>
                  <a:schemeClr val="tx1"/>
                </a:solidFill>
                <a:latin typeface="Times New Roman"/>
                <a:ea typeface="+mn-ea"/>
                <a:cs typeface="+mn-cs"/>
              </a:rPr>
              <a:t>embedded each year in myriad products from toys to appliances to automobiles. For</a:t>
            </a:r>
          </a:p>
          <a:p>
            <a:pPr lvl="0">
              <a:defRPr/>
            </a:pPr>
            <a:r>
              <a:rPr kumimoji="1" lang="en-US" sz="1200" b="0" i="0" u="none" strike="noStrike" kern="1200" baseline="0">
                <a:solidFill>
                  <a:schemeClr val="tx1"/>
                </a:solidFill>
                <a:latin typeface="Times New Roman"/>
                <a:ea typeface="+mn-ea"/>
                <a:cs typeface="+mn-cs"/>
              </a:rPr>
              <a:t>example, a single vehicle can use 70 or more microcontrollers. Typically, especially</a:t>
            </a:r>
          </a:p>
          <a:p>
            <a:pPr lvl="0">
              <a:defRPr/>
            </a:pPr>
            <a:r>
              <a:rPr kumimoji="1" lang="en-US" sz="1200" b="0" i="0" u="none" strike="noStrike" kern="1200" baseline="0">
                <a:solidFill>
                  <a:schemeClr val="tx1"/>
                </a:solidFill>
                <a:latin typeface="Times New Roman"/>
                <a:ea typeface="+mn-ea"/>
                <a:cs typeface="+mn-cs"/>
              </a:rPr>
              <a:t>for the smaller, less expensive microcontrollers, they are used as dedicated processors</a:t>
            </a:r>
          </a:p>
          <a:p>
            <a:pPr lvl="0">
              <a:defRPr/>
            </a:pPr>
            <a:r>
              <a:rPr kumimoji="1" lang="en-US" sz="1200" b="0" i="0" u="none" strike="noStrike" kern="1200" baseline="0">
                <a:solidFill>
                  <a:schemeClr val="tx1"/>
                </a:solidFill>
                <a:latin typeface="Times New Roman"/>
                <a:ea typeface="+mn-ea"/>
                <a:cs typeface="+mn-cs"/>
              </a:rPr>
              <a:t>for specific tasks. For example, microcontrollers are heavily utilized in automation</a:t>
            </a:r>
          </a:p>
          <a:p>
            <a:pPr lvl="0">
              <a:defRPr/>
            </a:pPr>
            <a:r>
              <a:rPr kumimoji="1" lang="en-US" sz="1200" b="0" i="0" u="none" strike="noStrike" kern="1200" baseline="0">
                <a:solidFill>
                  <a:schemeClr val="tx1"/>
                </a:solidFill>
                <a:latin typeface="Times New Roman"/>
                <a:ea typeface="+mn-ea"/>
                <a:cs typeface="+mn-cs"/>
              </a:rPr>
              <a:t>processes. By providing simple reactions to input, they can control machinery,</a:t>
            </a:r>
          </a:p>
          <a:p>
            <a:pPr lvl="0">
              <a:defRPr/>
            </a:pPr>
            <a:r>
              <a:rPr kumimoji="1" lang="en-US" sz="1200" b="0" i="0" u="none" strike="noStrike" kern="1200" baseline="0">
                <a:solidFill>
                  <a:schemeClr val="tx1"/>
                </a:solidFill>
                <a:latin typeface="Times New Roman"/>
                <a:ea typeface="+mn-ea"/>
                <a:cs typeface="+mn-cs"/>
              </a:rPr>
              <a:t>turn fans on and off, open and close valves, and so forth. They are integral parts of</a:t>
            </a:r>
          </a:p>
          <a:p>
            <a:pPr lvl="0">
              <a:defRPr/>
            </a:pPr>
            <a:r>
              <a:rPr kumimoji="1" lang="en-US" sz="1200" b="0" i="0" u="none" strike="noStrike" kern="1200" baseline="0">
                <a:solidFill>
                  <a:schemeClr val="tx1"/>
                </a:solidFill>
                <a:latin typeface="Times New Roman"/>
                <a:ea typeface="+mn-ea"/>
                <a:cs typeface="+mn-cs"/>
              </a:rPr>
              <a:t>modern industrial technology and are among the most inexpensive ways to produce</a:t>
            </a:r>
          </a:p>
          <a:p>
            <a:pPr lvl="0">
              <a:defRPr/>
            </a:pPr>
            <a:r>
              <a:rPr kumimoji="1" lang="en-US" sz="1200" b="0" i="0" u="none" strike="noStrike" kern="1200" baseline="0">
                <a:solidFill>
                  <a:schemeClr val="tx1"/>
                </a:solidFill>
                <a:latin typeface="Times New Roman"/>
                <a:ea typeface="+mn-ea"/>
                <a:cs typeface="+mn-cs"/>
              </a:rPr>
              <a:t>machinery that can handle extremely complex functionalities.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Microcontrollers come in a range of physical sizes and processing power. Processors</a:t>
            </a:r>
          </a:p>
          <a:p>
            <a:pPr lvl="0">
              <a:defRPr/>
            </a:pPr>
            <a:r>
              <a:rPr kumimoji="1" lang="en-US" sz="1200" b="0" i="0" u="none" strike="noStrike" kern="1200" baseline="0">
                <a:solidFill>
                  <a:schemeClr val="tx1"/>
                </a:solidFill>
                <a:latin typeface="Times New Roman"/>
                <a:ea typeface="+mn-ea"/>
                <a:cs typeface="+mn-cs"/>
              </a:rPr>
              <a:t>range from 4-bit to 32-bit architectures. Microcontrollers tend to be much</a:t>
            </a:r>
          </a:p>
          <a:p>
            <a:pPr lvl="0">
              <a:defRPr/>
            </a:pPr>
            <a:r>
              <a:rPr kumimoji="1" lang="en-US" sz="1200" b="0" i="0" u="none" strike="noStrike" kern="1200" baseline="0">
                <a:solidFill>
                  <a:schemeClr val="tx1"/>
                </a:solidFill>
                <a:latin typeface="Times New Roman"/>
                <a:ea typeface="+mn-ea"/>
                <a:cs typeface="+mn-cs"/>
              </a:rPr>
              <a:t>slower than microprocessors, typically operating in the MHz range rather than the</a:t>
            </a:r>
          </a:p>
          <a:p>
            <a:pPr lvl="0">
              <a:defRPr/>
            </a:pPr>
            <a:r>
              <a:rPr kumimoji="1" lang="en-US" sz="1200" b="0" i="0" u="none" strike="noStrike" kern="1200" baseline="0">
                <a:solidFill>
                  <a:schemeClr val="tx1"/>
                </a:solidFill>
                <a:latin typeface="Times New Roman"/>
                <a:ea typeface="+mn-ea"/>
                <a:cs typeface="+mn-cs"/>
              </a:rPr>
              <a:t>GHz speeds of microprocessors. Another typical feature of a microcontroller is that</a:t>
            </a:r>
          </a:p>
          <a:p>
            <a:pPr lvl="0">
              <a:defRPr/>
            </a:pPr>
            <a:r>
              <a:rPr kumimoji="1" lang="en-US" sz="1200" b="0" i="0" u="none" strike="noStrike" kern="1200" baseline="0">
                <a:solidFill>
                  <a:schemeClr val="tx1"/>
                </a:solidFill>
                <a:latin typeface="Times New Roman"/>
                <a:ea typeface="+mn-ea"/>
                <a:cs typeface="+mn-cs"/>
              </a:rPr>
              <a:t>it does not provide for human interaction. The microcontroller is programmed for a</a:t>
            </a:r>
          </a:p>
          <a:p>
            <a:pPr lvl="0">
              <a:defRPr/>
            </a:pPr>
            <a:r>
              <a:rPr kumimoji="1" lang="en-US" sz="1200" b="0" i="0" u="none" strike="noStrike" kern="1200" baseline="0">
                <a:solidFill>
                  <a:schemeClr val="tx1"/>
                </a:solidFill>
                <a:latin typeface="Times New Roman"/>
                <a:ea typeface="+mn-ea"/>
                <a:cs typeface="+mn-cs"/>
              </a:rPr>
              <a:t>specific task, embedded in its device, and executes as and when required.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 We have, in this section, defined the concept of an embedded system. A subset of</a:t>
            </a:r>
          </a:p>
          <a:p>
            <a:pPr lvl="0">
              <a:defRPr/>
            </a:pPr>
            <a:r>
              <a:rPr kumimoji="1" lang="en-US" sz="1200" b="0" i="0" u="none" strike="noStrike" kern="1200" baseline="0">
                <a:solidFill>
                  <a:schemeClr val="tx1"/>
                </a:solidFill>
                <a:latin typeface="Times New Roman"/>
                <a:ea typeface="+mn-ea"/>
                <a:cs typeface="+mn-cs"/>
              </a:rPr>
              <a:t>embedded systems, and a quite numerous subset, is referred to as deeply embedded</a:t>
            </a:r>
          </a:p>
          <a:p>
            <a:pPr lvl="0">
              <a:defRPr/>
            </a:pPr>
            <a:r>
              <a:rPr kumimoji="1" lang="en-US" sz="1200" b="0" i="0" u="none" strike="noStrike" kern="1200" baseline="0">
                <a:solidFill>
                  <a:schemeClr val="tx1"/>
                </a:solidFill>
                <a:latin typeface="Times New Roman"/>
                <a:ea typeface="+mn-ea"/>
                <a:cs typeface="+mn-cs"/>
              </a:rPr>
              <a:t>systems . Although this term is widely used in the technical and commercial</a:t>
            </a:r>
          </a:p>
          <a:p>
            <a:pPr lvl="0">
              <a:defRPr/>
            </a:pPr>
            <a:r>
              <a:rPr kumimoji="1" lang="en-US" sz="1200" b="0" i="0" u="none" strike="noStrike" kern="1200" baseline="0">
                <a:solidFill>
                  <a:schemeClr val="tx1"/>
                </a:solidFill>
                <a:latin typeface="Times New Roman"/>
                <a:ea typeface="+mn-ea"/>
                <a:cs typeface="+mn-cs"/>
              </a:rPr>
              <a:t>literature, you will search the Internet in vain (or at least I did) for a straightforward</a:t>
            </a:r>
          </a:p>
          <a:p>
            <a:pPr lvl="0">
              <a:defRPr/>
            </a:pPr>
            <a:r>
              <a:rPr kumimoji="1" lang="en-US" sz="1200" b="0" i="0" u="none" strike="noStrike" kern="1200" baseline="0">
                <a:solidFill>
                  <a:schemeClr val="tx1"/>
                </a:solidFill>
                <a:latin typeface="Times New Roman"/>
                <a:ea typeface="+mn-ea"/>
                <a:cs typeface="+mn-cs"/>
              </a:rPr>
              <a:t>definition. Generally, we can say that a deeply embedded system has a processor</a:t>
            </a:r>
          </a:p>
          <a:p>
            <a:pPr lvl="0">
              <a:defRPr/>
            </a:pPr>
            <a:r>
              <a:rPr kumimoji="1" lang="en-US" sz="1200" b="0" i="0" u="none" strike="noStrike" kern="1200" baseline="0">
                <a:solidFill>
                  <a:schemeClr val="tx1"/>
                </a:solidFill>
                <a:latin typeface="Times New Roman"/>
                <a:ea typeface="+mn-ea"/>
                <a:cs typeface="+mn-cs"/>
              </a:rPr>
              <a:t>whose behavior is difficult to observe both by the programmer and the user.</a:t>
            </a:r>
          </a:p>
          <a:p>
            <a:pPr lvl="0">
              <a:defRPr/>
            </a:pPr>
            <a:r>
              <a:rPr kumimoji="1" lang="en-US" sz="1200" b="0" i="0" u="none" strike="noStrike" kern="1200" baseline="0">
                <a:solidFill>
                  <a:schemeClr val="tx1"/>
                </a:solidFill>
                <a:latin typeface="Times New Roman"/>
                <a:ea typeface="+mn-ea"/>
                <a:cs typeface="+mn-cs"/>
              </a:rPr>
              <a:t>A deeply embedded system uses a microcontroller rather than a microprocessor, is</a:t>
            </a:r>
          </a:p>
          <a:p>
            <a:pPr lvl="0">
              <a:defRPr/>
            </a:pPr>
            <a:r>
              <a:rPr kumimoji="1" lang="en-US" sz="1200" b="0" i="0" u="none" strike="noStrike" kern="1200" baseline="0">
                <a:solidFill>
                  <a:schemeClr val="tx1"/>
                </a:solidFill>
                <a:latin typeface="Times New Roman"/>
                <a:ea typeface="+mn-ea"/>
                <a:cs typeface="+mn-cs"/>
              </a:rPr>
              <a:t>not programmable once the program logic for the device has been burned into ROM</a:t>
            </a:r>
          </a:p>
          <a:p>
            <a:pPr lvl="0">
              <a:defRPr/>
            </a:pPr>
            <a:r>
              <a:rPr kumimoji="1" lang="en-US" sz="1200" b="0" i="0" u="none" strike="noStrike" kern="1200" baseline="0">
                <a:solidFill>
                  <a:schemeClr val="tx1"/>
                </a:solidFill>
                <a:latin typeface="Times New Roman"/>
                <a:ea typeface="+mn-ea"/>
                <a:cs typeface="+mn-cs"/>
              </a:rPr>
              <a:t>(read-only memory), and has no interaction with a user.</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Deeply embedded systems are dedicated, single-purpose devices that detect something in the environment, </a:t>
            </a:r>
          </a:p>
          <a:p>
            <a:pPr lvl="0">
              <a:defRPr/>
            </a:pPr>
            <a:r>
              <a:rPr kumimoji="1" lang="en-US" sz="1200" b="0" i="0" u="none" strike="noStrike" kern="1200" baseline="0">
                <a:solidFill>
                  <a:schemeClr val="tx1"/>
                </a:solidFill>
                <a:latin typeface="Times New Roman"/>
                <a:ea typeface="+mn-ea"/>
                <a:cs typeface="+mn-cs"/>
              </a:rPr>
              <a:t>perform a basic level of processing, and then do</a:t>
            </a:r>
          </a:p>
          <a:p>
            <a:pPr lvl="0">
              <a:defRPr/>
            </a:pPr>
            <a:r>
              <a:rPr kumimoji="1" lang="en-US" sz="1200" b="0" i="0" u="none" strike="noStrike" kern="1200" baseline="0">
                <a:solidFill>
                  <a:schemeClr val="tx1"/>
                </a:solidFill>
                <a:latin typeface="Times New Roman"/>
                <a:ea typeface="+mn-ea"/>
                <a:cs typeface="+mn-cs"/>
              </a:rPr>
              <a:t>something with the results. Deeply embedded systems often have wireless capability</a:t>
            </a:r>
          </a:p>
          <a:p>
            <a:pPr lvl="0">
              <a:defRPr/>
            </a:pPr>
            <a:r>
              <a:rPr kumimoji="1" lang="en-US" sz="1200" b="0" i="0" u="none" strike="noStrike" kern="1200" baseline="0">
                <a:solidFill>
                  <a:schemeClr val="tx1"/>
                </a:solidFill>
                <a:latin typeface="Times New Roman"/>
                <a:ea typeface="+mn-ea"/>
                <a:cs typeface="+mn-cs"/>
              </a:rPr>
              <a:t>and appear in networked configurations, such as networks of sensors deployed</a:t>
            </a:r>
          </a:p>
          <a:p>
            <a:pPr lvl="0">
              <a:defRPr/>
            </a:pPr>
            <a:r>
              <a:rPr kumimoji="1" lang="en-US" sz="1200" b="0" i="0" u="none" strike="noStrike" kern="1200" baseline="0">
                <a:solidFill>
                  <a:schemeClr val="tx1"/>
                </a:solidFill>
                <a:latin typeface="Times New Roman"/>
                <a:ea typeface="+mn-ea"/>
                <a:cs typeface="+mn-cs"/>
              </a:rPr>
              <a:t>over a large area (e.g., factory, agricultural field). The Internet of things depends</a:t>
            </a:r>
          </a:p>
          <a:p>
            <a:pPr lvl="0">
              <a:defRPr/>
            </a:pPr>
            <a:r>
              <a:rPr kumimoji="1" lang="en-US" sz="1200" b="0" i="0" u="none" strike="noStrike" kern="1200" baseline="0">
                <a:solidFill>
                  <a:schemeClr val="tx1"/>
                </a:solidFill>
                <a:latin typeface="Times New Roman"/>
                <a:ea typeface="+mn-ea"/>
                <a:cs typeface="+mn-cs"/>
              </a:rPr>
              <a:t>heavily on deeply embedded systems. Typically, deeply embedded systems have</a:t>
            </a:r>
          </a:p>
          <a:p>
            <a:pPr lvl="0">
              <a:defRPr/>
            </a:pPr>
            <a:r>
              <a:rPr kumimoji="1" lang="en-US" sz="1200" b="0" i="0" u="none" strike="noStrike" kern="1200" baseline="0">
                <a:solidFill>
                  <a:schemeClr val="tx1"/>
                </a:solidFill>
                <a:latin typeface="Times New Roman"/>
                <a:ea typeface="+mn-ea"/>
                <a:cs typeface="+mn-cs"/>
              </a:rPr>
              <a:t>extreme resource constraints in terms of memory, processor size, time, and power</a:t>
            </a:r>
          </a:p>
          <a:p>
            <a:pPr lvl="0">
              <a:defRPr/>
            </a:pPr>
            <a:r>
              <a:rPr kumimoji="1" lang="en-US" sz="1200" b="0" i="0" u="none" strike="noStrike" kern="1200" baseline="0">
                <a:solidFill>
                  <a:schemeClr val="tx1"/>
                </a:solidFill>
                <a:latin typeface="Times New Roman"/>
                <a:ea typeface="+mn-ea"/>
                <a:cs typeface="+mn-cs"/>
              </a:rPr>
              <a:t>consumption.</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The ARM architecture refers to a processor architecture that has evolved from</a:t>
            </a:r>
          </a:p>
          <a:p>
            <a:pPr lvl="0">
              <a:defRPr/>
            </a:pPr>
            <a:r>
              <a:rPr kumimoji="1" lang="en-US" sz="1200" b="0" i="0" u="none" strike="noStrike" kern="1200" baseline="0">
                <a:solidFill>
                  <a:schemeClr val="tx1"/>
                </a:solidFill>
                <a:latin typeface="Times New Roman"/>
                <a:ea typeface="+mn-ea"/>
                <a:cs typeface="+mn-cs"/>
              </a:rPr>
              <a:t>RISC design principles and is used in embedded systems. Chapter 15 examines</a:t>
            </a:r>
          </a:p>
          <a:p>
            <a:pPr lvl="0">
              <a:defRPr/>
            </a:pPr>
            <a:r>
              <a:rPr kumimoji="1" lang="en-US" sz="1200" b="0" i="0" u="none" strike="noStrike" kern="1200" baseline="0">
                <a:solidFill>
                  <a:schemeClr val="tx1"/>
                </a:solidFill>
                <a:latin typeface="Times New Roman"/>
                <a:ea typeface="+mn-ea"/>
                <a:cs typeface="+mn-cs"/>
              </a:rPr>
              <a:t>RISC design principles in detail. In this section, we give a brief overview of the</a:t>
            </a:r>
          </a:p>
          <a:p>
            <a:pPr lvl="0">
              <a:defRPr/>
            </a:pPr>
            <a:r>
              <a:rPr kumimoji="1" lang="en-US" sz="1200" b="0" i="0" u="none" strike="noStrike" kern="1200" baseline="0">
                <a:solidFill>
                  <a:schemeClr val="tx1"/>
                </a:solidFill>
                <a:latin typeface="Times New Roman"/>
                <a:ea typeface="+mn-ea"/>
                <a:cs typeface="+mn-cs"/>
              </a:rPr>
              <a:t>ARM architecture.</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ARM is a family of RISC-based</a:t>
            </a:r>
          </a:p>
          <a:p>
            <a:pPr lvl="0">
              <a:defRPr/>
            </a:pPr>
            <a:r>
              <a:rPr kumimoji="1" lang="en-US" sz="1200" b="0" i="0" u="none" strike="noStrike" kern="1200" baseline="0">
                <a:solidFill>
                  <a:schemeClr val="tx1"/>
                </a:solidFill>
                <a:latin typeface="Times New Roman"/>
                <a:ea typeface="+mn-ea"/>
                <a:cs typeface="+mn-cs"/>
              </a:rPr>
              <a:t>microprocessors and microcontrollers designed</a:t>
            </a:r>
          </a:p>
          <a:p>
            <a:pPr lvl="0">
              <a:defRPr/>
            </a:pPr>
            <a:r>
              <a:rPr kumimoji="1" lang="en-US" sz="1200" b="0" i="0" u="none" strike="noStrike" kern="1200" baseline="0">
                <a:solidFill>
                  <a:schemeClr val="tx1"/>
                </a:solidFill>
                <a:latin typeface="Times New Roman"/>
                <a:ea typeface="+mn-ea"/>
                <a:cs typeface="+mn-cs"/>
              </a:rPr>
              <a:t>by ARM Holdings, Cambridge, England. The company doesn’t make processors</a:t>
            </a:r>
          </a:p>
          <a:p>
            <a:pPr lvl="0">
              <a:defRPr/>
            </a:pPr>
            <a:r>
              <a:rPr kumimoji="1" lang="en-US" sz="1200" b="0" i="0" u="none" strike="noStrike" kern="1200" baseline="0">
                <a:solidFill>
                  <a:schemeClr val="tx1"/>
                </a:solidFill>
                <a:latin typeface="Times New Roman"/>
                <a:ea typeface="+mn-ea"/>
                <a:cs typeface="+mn-cs"/>
              </a:rPr>
              <a:t>but instead designs microprocessor and multicore architectures and licenses them</a:t>
            </a:r>
          </a:p>
          <a:p>
            <a:pPr lvl="0">
              <a:defRPr/>
            </a:pPr>
            <a:r>
              <a:rPr kumimoji="1" lang="en-US" sz="1200" b="0" i="0" u="none" strike="noStrike" kern="1200" baseline="0">
                <a:solidFill>
                  <a:schemeClr val="tx1"/>
                </a:solidFill>
                <a:latin typeface="Times New Roman"/>
                <a:ea typeface="+mn-ea"/>
                <a:cs typeface="+mn-cs"/>
              </a:rPr>
              <a:t>to manufacturers. Specifically, ARM Holdings has two types of licensable products:</a:t>
            </a:r>
          </a:p>
          <a:p>
            <a:pPr lvl="0">
              <a:defRPr/>
            </a:pPr>
            <a:r>
              <a:rPr kumimoji="1" lang="en-US" sz="1200" b="0" i="0" u="none" strike="noStrike" kern="1200" baseline="0">
                <a:solidFill>
                  <a:schemeClr val="tx1"/>
                </a:solidFill>
                <a:latin typeface="Times New Roman"/>
                <a:ea typeface="+mn-ea"/>
                <a:cs typeface="+mn-cs"/>
              </a:rPr>
              <a:t>processors and processor architectures. For processors, the customer buys the</a:t>
            </a:r>
          </a:p>
          <a:p>
            <a:pPr lvl="0">
              <a:defRPr/>
            </a:pPr>
            <a:r>
              <a:rPr kumimoji="1" lang="en-US" sz="1200" b="0" i="0" u="none" strike="noStrike" kern="1200" baseline="0">
                <a:solidFill>
                  <a:schemeClr val="tx1"/>
                </a:solidFill>
                <a:latin typeface="Times New Roman"/>
                <a:ea typeface="+mn-ea"/>
                <a:cs typeface="+mn-cs"/>
              </a:rPr>
              <a:t>rights to use ARM-supplied design in their own chips. For a processor architecture,</a:t>
            </a:r>
          </a:p>
          <a:p>
            <a:pPr lvl="0">
              <a:defRPr/>
            </a:pPr>
            <a:r>
              <a:rPr kumimoji="1" lang="en-US" sz="1200" b="0" i="0" u="none" strike="noStrike" kern="1200" baseline="0">
                <a:solidFill>
                  <a:schemeClr val="tx1"/>
                </a:solidFill>
                <a:latin typeface="Times New Roman"/>
                <a:ea typeface="+mn-ea"/>
                <a:cs typeface="+mn-cs"/>
              </a:rPr>
              <a:t>the customer buys the rights to design their own processor compliant with ARM’s</a:t>
            </a:r>
          </a:p>
          <a:p>
            <a:pPr lvl="0">
              <a:defRPr/>
            </a:pPr>
            <a:r>
              <a:rPr kumimoji="1" lang="en-US" sz="1200" b="0" i="0" u="none" strike="noStrike" kern="1200" baseline="0">
                <a:solidFill>
                  <a:schemeClr val="tx1"/>
                </a:solidFill>
                <a:latin typeface="Times New Roman"/>
                <a:ea typeface="+mn-ea"/>
                <a:cs typeface="+mn-cs"/>
              </a:rPr>
              <a:t>architecture.</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ARM chips are high-speed</a:t>
            </a:r>
          </a:p>
          <a:p>
            <a:pPr lvl="0">
              <a:defRPr/>
            </a:pPr>
            <a:r>
              <a:rPr kumimoji="1" lang="en-US" sz="1200" b="0" i="0" u="none" strike="noStrike" kern="1200" baseline="0">
                <a:solidFill>
                  <a:schemeClr val="tx1"/>
                </a:solidFill>
                <a:latin typeface="Times New Roman"/>
                <a:ea typeface="+mn-ea"/>
                <a:cs typeface="+mn-cs"/>
              </a:rPr>
              <a:t>processors that are known for their small die size</a:t>
            </a:r>
          </a:p>
          <a:p>
            <a:pPr lvl="0">
              <a:defRPr/>
            </a:pPr>
            <a:r>
              <a:rPr kumimoji="1" lang="en-US" sz="1200" b="0" i="0" u="none" strike="noStrike" kern="1200" baseline="0">
                <a:solidFill>
                  <a:schemeClr val="tx1"/>
                </a:solidFill>
                <a:latin typeface="Times New Roman"/>
                <a:ea typeface="+mn-ea"/>
                <a:cs typeface="+mn-cs"/>
              </a:rPr>
              <a:t>and low power requirements. They are widely used in smartphones and other handheld</a:t>
            </a:r>
          </a:p>
          <a:p>
            <a:pPr lvl="0">
              <a:defRPr/>
            </a:pPr>
            <a:r>
              <a:rPr kumimoji="1" lang="en-US" sz="1200" b="0" i="0" u="none" strike="noStrike" kern="1200" baseline="0">
                <a:solidFill>
                  <a:schemeClr val="tx1"/>
                </a:solidFill>
                <a:latin typeface="Times New Roman"/>
                <a:ea typeface="+mn-ea"/>
                <a:cs typeface="+mn-cs"/>
              </a:rPr>
              <a:t>devices, including game systems, as well as a large variety of consumer products.</a:t>
            </a:r>
          </a:p>
          <a:p>
            <a:pPr lvl="0">
              <a:defRPr/>
            </a:pPr>
            <a:r>
              <a:rPr kumimoji="1" lang="en-US" sz="1200" b="0" i="0" u="none" strike="noStrike" kern="1200" baseline="0">
                <a:solidFill>
                  <a:schemeClr val="tx1"/>
                </a:solidFill>
                <a:latin typeface="Times New Roman"/>
                <a:ea typeface="+mn-ea"/>
                <a:cs typeface="+mn-cs"/>
              </a:rPr>
              <a:t>ARM chips are the processors in Apple’s popular iPod and iPhone devices,</a:t>
            </a:r>
          </a:p>
          <a:p>
            <a:pPr lvl="0">
              <a:defRPr/>
            </a:pPr>
            <a:r>
              <a:rPr kumimoji="1" lang="en-US" sz="1200" b="0" i="0" u="none" strike="noStrike" kern="1200" baseline="0">
                <a:solidFill>
                  <a:schemeClr val="tx1"/>
                </a:solidFill>
                <a:latin typeface="Times New Roman"/>
                <a:ea typeface="+mn-ea"/>
                <a:cs typeface="+mn-cs"/>
              </a:rPr>
              <a:t>and are used in virtually all Android smartphones as well. ARM is probably the</a:t>
            </a:r>
          </a:p>
          <a:p>
            <a:pPr lvl="0">
              <a:defRPr/>
            </a:pPr>
            <a:r>
              <a:rPr kumimoji="1" lang="en-US" sz="1200" b="0" i="0" u="none" strike="noStrike" kern="1200" baseline="0">
                <a:solidFill>
                  <a:schemeClr val="tx1"/>
                </a:solidFill>
                <a:latin typeface="Times New Roman"/>
                <a:ea typeface="+mn-ea"/>
                <a:cs typeface="+mn-cs"/>
              </a:rPr>
              <a:t>most widely used embedded processor architecture and indeed the most widely</a:t>
            </a:r>
          </a:p>
          <a:p>
            <a:pPr lvl="0">
              <a:defRPr/>
            </a:pPr>
            <a:r>
              <a:rPr kumimoji="1" lang="en-US" sz="1200" b="0" i="0" u="none" strike="noStrike" kern="1200" baseline="0">
                <a:solidFill>
                  <a:schemeClr val="tx1"/>
                </a:solidFill>
                <a:latin typeface="Times New Roman"/>
                <a:ea typeface="+mn-ea"/>
                <a:cs typeface="+mn-cs"/>
              </a:rPr>
              <a:t>used processor architecture of any kind in the world [VANC14].</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The origins of ARM technology can be traced back to the British-based</a:t>
            </a:r>
          </a:p>
          <a:p>
            <a:pPr lvl="0">
              <a:defRPr/>
            </a:pPr>
            <a:r>
              <a:rPr kumimoji="1" lang="en-US" sz="1200" b="0" i="0" u="none" strike="noStrike" kern="1200" baseline="0">
                <a:solidFill>
                  <a:schemeClr val="tx1"/>
                </a:solidFill>
                <a:latin typeface="Times New Roman"/>
                <a:ea typeface="+mn-ea"/>
                <a:cs typeface="+mn-cs"/>
              </a:rPr>
              <a:t>Acorn Computers company. In the early 1980s, Acorn was awarded a contract by the British</a:t>
            </a:r>
          </a:p>
          <a:p>
            <a:pPr lvl="0">
              <a:defRPr/>
            </a:pPr>
            <a:r>
              <a:rPr kumimoji="1" lang="en-US" sz="1200" b="0" i="0" u="none" strike="noStrike" kern="1200" baseline="0">
                <a:solidFill>
                  <a:schemeClr val="tx1"/>
                </a:solidFill>
                <a:latin typeface="Times New Roman"/>
                <a:ea typeface="+mn-ea"/>
                <a:cs typeface="+mn-cs"/>
              </a:rPr>
              <a:t>Broadcasting Corporation (BBC) to develop a new microcomputer architecture</a:t>
            </a:r>
          </a:p>
          <a:p>
            <a:pPr lvl="0">
              <a:defRPr/>
            </a:pPr>
            <a:r>
              <a:rPr kumimoji="1" lang="en-US" sz="1200" b="0" i="0" u="none" strike="noStrike" kern="1200" baseline="0">
                <a:solidFill>
                  <a:schemeClr val="tx1"/>
                </a:solidFill>
                <a:latin typeface="Times New Roman"/>
                <a:ea typeface="+mn-ea"/>
                <a:cs typeface="+mn-cs"/>
              </a:rPr>
              <a:t>for the BBC Computer Literacy Project. The success of this contract enabled Acorn</a:t>
            </a:r>
          </a:p>
          <a:p>
            <a:pPr lvl="0">
              <a:defRPr/>
            </a:pPr>
            <a:r>
              <a:rPr kumimoji="1" lang="en-US" sz="1200" b="0" i="0" u="none" strike="noStrike" kern="1200" baseline="0">
                <a:solidFill>
                  <a:schemeClr val="tx1"/>
                </a:solidFill>
                <a:latin typeface="Times New Roman"/>
                <a:ea typeface="+mn-ea"/>
                <a:cs typeface="+mn-cs"/>
              </a:rPr>
              <a:t>to go on to develop the first commercial RISC processor, the Acorn RISC Machine</a:t>
            </a:r>
          </a:p>
          <a:p>
            <a:pPr lvl="0">
              <a:defRPr/>
            </a:pPr>
            <a:r>
              <a:rPr kumimoji="1" lang="en-US" sz="1200" b="0" i="0" u="none" strike="noStrike" kern="1200" baseline="0">
                <a:solidFill>
                  <a:schemeClr val="tx1"/>
                </a:solidFill>
                <a:latin typeface="Times New Roman"/>
                <a:ea typeface="+mn-ea"/>
                <a:cs typeface="+mn-cs"/>
              </a:rPr>
              <a:t>(ARM). The first version, ARM1, became operational in 1985 and was used for</a:t>
            </a:r>
          </a:p>
          <a:p>
            <a:pPr lvl="0">
              <a:defRPr/>
            </a:pPr>
            <a:r>
              <a:rPr kumimoji="1" lang="en-US" sz="1200" b="0" i="0" u="none" strike="noStrike" kern="1200" baseline="0">
                <a:solidFill>
                  <a:schemeClr val="tx1"/>
                </a:solidFill>
                <a:latin typeface="Times New Roman"/>
                <a:ea typeface="+mn-ea"/>
                <a:cs typeface="+mn-cs"/>
              </a:rPr>
              <a:t>internal research and development as well as being used as a coprocessor in the</a:t>
            </a:r>
          </a:p>
          <a:p>
            <a:pPr lvl="0">
              <a:defRPr/>
            </a:pPr>
            <a:r>
              <a:rPr kumimoji="1" lang="en-US" sz="1200" b="0" i="0" u="none" strike="noStrike" kern="1200" baseline="0">
                <a:solidFill>
                  <a:schemeClr val="tx1"/>
                </a:solidFill>
                <a:latin typeface="Times New Roman"/>
                <a:ea typeface="+mn-ea"/>
                <a:cs typeface="+mn-cs"/>
              </a:rPr>
              <a:t>BBC machine.</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In this early stage, Acorn used the company VLSI Technology to do the actual</a:t>
            </a:r>
          </a:p>
          <a:p>
            <a:pPr lvl="0">
              <a:defRPr/>
            </a:pPr>
            <a:r>
              <a:rPr kumimoji="1" lang="en-US" sz="1200" b="0" i="0" u="none" strike="noStrike" kern="1200" baseline="0">
                <a:solidFill>
                  <a:schemeClr val="tx1"/>
                </a:solidFill>
                <a:latin typeface="Times New Roman"/>
                <a:ea typeface="+mn-ea"/>
                <a:cs typeface="+mn-cs"/>
              </a:rPr>
              <a:t>fabrication of the processor chips. VLSI was licensed to market the chip on its own</a:t>
            </a:r>
          </a:p>
          <a:p>
            <a:pPr lvl="0">
              <a:defRPr/>
            </a:pPr>
            <a:r>
              <a:rPr kumimoji="1" lang="en-US" sz="1200" b="0" i="0" u="none" strike="noStrike" kern="1200" baseline="0">
                <a:solidFill>
                  <a:schemeClr val="tx1"/>
                </a:solidFill>
                <a:latin typeface="Times New Roman"/>
                <a:ea typeface="+mn-ea"/>
                <a:cs typeface="+mn-cs"/>
              </a:rPr>
              <a:t> and had some success in getting other companies to use the ARM in their products,</a:t>
            </a:r>
          </a:p>
          <a:p>
            <a:pPr lvl="0">
              <a:defRPr/>
            </a:pPr>
            <a:r>
              <a:rPr kumimoji="1" lang="en-US" sz="1200" b="0" i="0" u="none" strike="noStrike" kern="1200" baseline="0">
                <a:solidFill>
                  <a:schemeClr val="tx1"/>
                </a:solidFill>
                <a:latin typeface="Times New Roman"/>
                <a:ea typeface="+mn-ea"/>
                <a:cs typeface="+mn-cs"/>
              </a:rPr>
              <a:t>particularly as an embedded processor.</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The ARM design matched a growing commercial need for a high-performance,</a:t>
            </a:r>
          </a:p>
          <a:p>
            <a:pPr lvl="0">
              <a:defRPr/>
            </a:pPr>
            <a:r>
              <a:rPr kumimoji="1" lang="en-US" sz="1200" b="0" i="0" u="none" strike="noStrike" kern="1200" baseline="0">
                <a:solidFill>
                  <a:schemeClr val="tx1"/>
                </a:solidFill>
                <a:latin typeface="Times New Roman"/>
                <a:ea typeface="+mn-ea"/>
                <a:cs typeface="+mn-cs"/>
              </a:rPr>
              <a:t>Low-power-consumption, small-size, and low-cost</a:t>
            </a:r>
          </a:p>
          <a:p>
            <a:pPr lvl="0">
              <a:defRPr/>
            </a:pPr>
            <a:r>
              <a:rPr kumimoji="1" lang="en-US" sz="1200" b="0" i="0" u="none" strike="noStrike" kern="1200" baseline="0">
                <a:solidFill>
                  <a:schemeClr val="tx1"/>
                </a:solidFill>
                <a:latin typeface="Times New Roman"/>
                <a:ea typeface="+mn-ea"/>
                <a:cs typeface="+mn-cs"/>
              </a:rPr>
              <a:t>processor for embedded applications.</a:t>
            </a:r>
          </a:p>
          <a:p>
            <a:pPr lvl="0">
              <a:defRPr/>
            </a:pPr>
            <a:r>
              <a:rPr kumimoji="1" lang="en-US" sz="1200" b="0" i="0" u="none" strike="noStrike" kern="1200" baseline="0">
                <a:solidFill>
                  <a:schemeClr val="tx1"/>
                </a:solidFill>
                <a:latin typeface="Times New Roman"/>
                <a:ea typeface="+mn-ea"/>
                <a:cs typeface="+mn-cs"/>
              </a:rPr>
              <a:t>But further development was beyond the scope of Acorn’s capabilities.</a:t>
            </a:r>
          </a:p>
          <a:p>
            <a:pPr lvl="0">
              <a:defRPr/>
            </a:pPr>
            <a:r>
              <a:rPr kumimoji="1" lang="en-US" sz="1200" b="0" i="0" u="none" strike="noStrike" kern="1200" baseline="0">
                <a:solidFill>
                  <a:schemeClr val="tx1"/>
                </a:solidFill>
                <a:latin typeface="Times New Roman"/>
                <a:ea typeface="+mn-ea"/>
                <a:cs typeface="+mn-cs"/>
              </a:rPr>
              <a:t>Accordingly, a new company was organized, with Acorn, VLSI, and Apple Computer</a:t>
            </a:r>
          </a:p>
          <a:p>
            <a:pPr lvl="0">
              <a:defRPr/>
            </a:pPr>
            <a:r>
              <a:rPr kumimoji="1" lang="en-US" sz="1200" b="0" i="0" u="none" strike="noStrike" kern="1200" baseline="0">
                <a:solidFill>
                  <a:schemeClr val="tx1"/>
                </a:solidFill>
                <a:latin typeface="Times New Roman"/>
                <a:ea typeface="+mn-ea"/>
                <a:cs typeface="+mn-cs"/>
              </a:rPr>
              <a:t>as founding partners, known as ARM Ltd. The Acorn RISC Machine became</a:t>
            </a:r>
          </a:p>
          <a:p>
            <a:pPr lvl="0">
              <a:defRPr/>
            </a:pPr>
            <a:r>
              <a:rPr kumimoji="1" lang="en-US" sz="1200" b="0" i="0" u="none" strike="noStrike" kern="1200" baseline="0">
                <a:solidFill>
                  <a:schemeClr val="tx1"/>
                </a:solidFill>
                <a:latin typeface="Times New Roman"/>
                <a:ea typeface="+mn-ea"/>
                <a:cs typeface="+mn-cs"/>
              </a:rPr>
              <a:t>Advanced RISC Machines.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dirty="0">
                <a:solidFill>
                  <a:schemeClr val="tx1"/>
                </a:solidFill>
                <a:latin typeface="Times New Roman"/>
                <a:ea typeface="+mn-ea"/>
                <a:cs typeface="+mn-cs"/>
              </a:rPr>
              <a:t>ARM Holdings licenses a number of specialized microprocessors and related technologies,</a:t>
            </a:r>
          </a:p>
          <a:p>
            <a:pPr lvl="0">
              <a:defRPr/>
            </a:pPr>
            <a:r>
              <a:rPr kumimoji="1" lang="en-US" sz="1200" b="0" i="0" u="none" strike="noStrike" kern="1200" baseline="0" dirty="0">
                <a:solidFill>
                  <a:schemeClr val="tx1"/>
                </a:solidFill>
                <a:latin typeface="Times New Roman"/>
                <a:ea typeface="+mn-ea"/>
                <a:cs typeface="+mn-cs"/>
              </a:rPr>
              <a:t>but the bulk of their product line is the Cortex family of microprocessor</a:t>
            </a:r>
          </a:p>
          <a:p>
            <a:pPr lvl="0">
              <a:defRPr/>
            </a:pPr>
            <a:r>
              <a:rPr kumimoji="1" lang="en-US" sz="1200" b="0" i="0" u="none" strike="noStrike" kern="1200" baseline="0" dirty="0">
                <a:solidFill>
                  <a:schemeClr val="tx1"/>
                </a:solidFill>
                <a:latin typeface="Times New Roman"/>
                <a:ea typeface="+mn-ea"/>
                <a:cs typeface="+mn-cs"/>
              </a:rPr>
              <a:t>architectures. There are three Cortex architectures, conveniently labeled with the</a:t>
            </a:r>
          </a:p>
          <a:p>
            <a:pPr lvl="0">
              <a:defRPr/>
            </a:pPr>
            <a:r>
              <a:rPr kumimoji="1" lang="en-US" sz="1200" b="0" i="0" u="none" strike="noStrike" kern="1200" baseline="0" dirty="0">
                <a:solidFill>
                  <a:schemeClr val="tx1"/>
                </a:solidFill>
                <a:latin typeface="Times New Roman"/>
                <a:ea typeface="+mn-ea"/>
                <a:cs typeface="+mn-cs"/>
              </a:rPr>
              <a:t>initials A, R, and M.</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The Cortex-</a:t>
            </a:r>
            <a:r>
              <a:rPr kumimoji="1" lang="en-US" sz="1200" b="0" i="0" u="none" strike="noStrike" kern="1200" baseline="0" dirty="0" err="1">
                <a:solidFill>
                  <a:schemeClr val="tx1"/>
                </a:solidFill>
                <a:latin typeface="Times New Roman"/>
                <a:ea typeface="+mn-ea"/>
                <a:cs typeface="+mn-cs"/>
              </a:rPr>
              <a:t>Aand</a:t>
            </a:r>
            <a:r>
              <a:rPr kumimoji="1" lang="en-US" sz="1200" b="0" i="0" u="none" strike="noStrike" kern="1200" baseline="0" dirty="0">
                <a:solidFill>
                  <a:schemeClr val="tx1"/>
                </a:solidFill>
                <a:latin typeface="Times New Roman"/>
                <a:ea typeface="+mn-ea"/>
                <a:cs typeface="+mn-cs"/>
              </a:rPr>
              <a:t> Cortex-A50</a:t>
            </a:r>
          </a:p>
          <a:p>
            <a:pPr lvl="0">
              <a:defRPr/>
            </a:pPr>
            <a:r>
              <a:rPr kumimoji="1" lang="en-US" sz="1200" b="0" i="0" u="none" strike="noStrike" kern="1200" baseline="0" dirty="0">
                <a:solidFill>
                  <a:schemeClr val="tx1"/>
                </a:solidFill>
                <a:latin typeface="Times New Roman"/>
                <a:ea typeface="+mn-ea"/>
                <a:cs typeface="+mn-cs"/>
              </a:rPr>
              <a:t>are application processors, intended for mobile devices such as smartphones and eBook readers,</a:t>
            </a:r>
          </a:p>
          <a:p>
            <a:pPr lvl="0">
              <a:defRPr/>
            </a:pPr>
            <a:r>
              <a:rPr kumimoji="1" lang="en-US" sz="1200" b="0" i="0" u="none" strike="noStrike" kern="1200" baseline="0" dirty="0">
                <a:solidFill>
                  <a:schemeClr val="tx1"/>
                </a:solidFill>
                <a:latin typeface="Times New Roman"/>
                <a:ea typeface="+mn-ea"/>
                <a:cs typeface="+mn-cs"/>
              </a:rPr>
              <a:t>as well as consumer devices such as digital TV and home gateways (e.g., DSL and</a:t>
            </a:r>
          </a:p>
          <a:p>
            <a:pPr lvl="0">
              <a:defRPr/>
            </a:pPr>
            <a:r>
              <a:rPr kumimoji="1" lang="en-US" sz="1200" b="0" i="0" u="none" strike="noStrike" kern="1200" baseline="0" dirty="0">
                <a:solidFill>
                  <a:schemeClr val="tx1"/>
                </a:solidFill>
                <a:latin typeface="Times New Roman"/>
                <a:ea typeface="+mn-ea"/>
                <a:cs typeface="+mn-cs"/>
              </a:rPr>
              <a:t>cable Internet modems). These processors run at higher clock frequency (over</a:t>
            </a:r>
          </a:p>
          <a:p>
            <a:pPr lvl="0">
              <a:defRPr/>
            </a:pPr>
            <a:r>
              <a:rPr kumimoji="1" lang="en-US" sz="1200" b="0" i="0" u="none" strike="noStrike" kern="1200" baseline="0" dirty="0">
                <a:solidFill>
                  <a:schemeClr val="tx1"/>
                </a:solidFill>
                <a:latin typeface="Times New Roman"/>
                <a:ea typeface="+mn-ea"/>
                <a:cs typeface="+mn-cs"/>
              </a:rPr>
              <a:t>1 GHz), and support a memory management unit (MMU), which is required for full</a:t>
            </a:r>
          </a:p>
          <a:p>
            <a:pPr lvl="0">
              <a:defRPr/>
            </a:pPr>
            <a:r>
              <a:rPr kumimoji="1" lang="en-US" sz="1200" b="0" i="0" u="none" strike="noStrike" kern="1200" baseline="0" dirty="0">
                <a:solidFill>
                  <a:schemeClr val="tx1"/>
                </a:solidFill>
                <a:latin typeface="Times New Roman"/>
                <a:ea typeface="+mn-ea"/>
                <a:cs typeface="+mn-cs"/>
              </a:rPr>
              <a:t>feature OSs such as Linux, Android, MS Windows, and mobile OSs. An MMU is</a:t>
            </a:r>
          </a:p>
          <a:p>
            <a:pPr lvl="0">
              <a:defRPr/>
            </a:pPr>
            <a:r>
              <a:rPr kumimoji="1" lang="en-US" sz="1200" b="0" i="0" u="none" strike="noStrike" kern="1200" baseline="0" dirty="0">
                <a:solidFill>
                  <a:schemeClr val="tx1"/>
                </a:solidFill>
                <a:latin typeface="Times New Roman"/>
                <a:ea typeface="+mn-ea"/>
                <a:cs typeface="+mn-cs"/>
              </a:rPr>
              <a:t>a hardware module that supports virtual memory and paging by translating virtual</a:t>
            </a:r>
          </a:p>
          <a:p>
            <a:pPr lvl="0">
              <a:defRPr/>
            </a:pPr>
            <a:r>
              <a:rPr kumimoji="1" lang="en-US" sz="1200" b="0" i="0" u="none" strike="noStrike" kern="1200" baseline="0" dirty="0">
                <a:solidFill>
                  <a:schemeClr val="tx1"/>
                </a:solidFill>
                <a:latin typeface="Times New Roman"/>
                <a:ea typeface="+mn-ea"/>
                <a:cs typeface="+mn-cs"/>
              </a:rPr>
              <a:t>addresses into physical addresses; this topic is explored in Chapter 8.</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The two architectures use both the ARM and Thumb-2</a:t>
            </a:r>
          </a:p>
          <a:p>
            <a:pPr lvl="0">
              <a:defRPr/>
            </a:pPr>
            <a:r>
              <a:rPr kumimoji="1" lang="en-US" sz="1200" b="0" i="0" u="none" strike="noStrike" kern="1200" baseline="0" dirty="0">
                <a:solidFill>
                  <a:schemeClr val="tx1"/>
                </a:solidFill>
                <a:latin typeface="Times New Roman"/>
                <a:ea typeface="+mn-ea"/>
                <a:cs typeface="+mn-cs"/>
              </a:rPr>
              <a:t>instruction sets; the principal difference is that the Cortex-A</a:t>
            </a:r>
          </a:p>
          <a:p>
            <a:pPr lvl="0">
              <a:defRPr/>
            </a:pPr>
            <a:r>
              <a:rPr kumimoji="1" lang="en-US" sz="1200" b="0" i="0" u="none" strike="noStrike" kern="1200" baseline="0" dirty="0">
                <a:solidFill>
                  <a:schemeClr val="tx1"/>
                </a:solidFill>
                <a:latin typeface="Times New Roman"/>
                <a:ea typeface="+mn-ea"/>
                <a:cs typeface="+mn-cs"/>
              </a:rPr>
              <a:t>is a 32-bit machine, and the Cortex-A50 is a 64-bit machine.</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The Cortex-R is designed to support real-time applications, in which the</a:t>
            </a:r>
          </a:p>
          <a:p>
            <a:pPr lvl="0">
              <a:defRPr/>
            </a:pPr>
            <a:r>
              <a:rPr kumimoji="1" lang="en-US" sz="1200" b="0" i="0" u="none" strike="noStrike" kern="1200" baseline="0" dirty="0">
                <a:solidFill>
                  <a:schemeClr val="tx1"/>
                </a:solidFill>
                <a:latin typeface="Times New Roman"/>
                <a:ea typeface="+mn-ea"/>
                <a:cs typeface="+mn-cs"/>
              </a:rPr>
              <a:t>timing of events needs to be controlled with rapid response to events. They can run at</a:t>
            </a:r>
          </a:p>
          <a:p>
            <a:pPr lvl="0">
              <a:defRPr/>
            </a:pPr>
            <a:r>
              <a:rPr kumimoji="1" lang="en-US" sz="1200" b="0" i="0" u="none" strike="noStrike" kern="1200" baseline="0" dirty="0">
                <a:solidFill>
                  <a:schemeClr val="tx1"/>
                </a:solidFill>
                <a:latin typeface="Times New Roman"/>
                <a:ea typeface="+mn-ea"/>
                <a:cs typeface="+mn-cs"/>
              </a:rPr>
              <a:t>a fairly high clock frequency (e.g., 200MHz to 800MHz) and have very low response</a:t>
            </a:r>
          </a:p>
          <a:p>
            <a:pPr lvl="0">
              <a:defRPr/>
            </a:pPr>
            <a:r>
              <a:rPr kumimoji="1" lang="en-US" sz="1200" b="0" i="0" u="none" strike="noStrike" kern="1200" baseline="0" dirty="0">
                <a:solidFill>
                  <a:schemeClr val="tx1"/>
                </a:solidFill>
                <a:latin typeface="Times New Roman"/>
                <a:ea typeface="+mn-ea"/>
                <a:cs typeface="+mn-cs"/>
              </a:rPr>
              <a:t> latency. The Cortex-R includes enhancements both to the instruction set and to the</a:t>
            </a:r>
          </a:p>
          <a:p>
            <a:pPr lvl="0">
              <a:defRPr/>
            </a:pPr>
            <a:r>
              <a:rPr kumimoji="1" lang="en-US" sz="1200" b="0" i="0" u="none" strike="noStrike" kern="1200" baseline="0" dirty="0">
                <a:solidFill>
                  <a:schemeClr val="tx1"/>
                </a:solidFill>
                <a:latin typeface="Times New Roman"/>
                <a:ea typeface="+mn-ea"/>
                <a:cs typeface="+mn-cs"/>
              </a:rPr>
              <a:t>processor organization to support deeply embedded real-time</a:t>
            </a:r>
          </a:p>
          <a:p>
            <a:pPr lvl="0">
              <a:defRPr/>
            </a:pPr>
            <a:r>
              <a:rPr kumimoji="1" lang="en-US" sz="1200" b="0" i="0" u="none" strike="noStrike" kern="1200" baseline="0" dirty="0">
                <a:solidFill>
                  <a:schemeClr val="tx1"/>
                </a:solidFill>
                <a:latin typeface="Times New Roman"/>
                <a:ea typeface="+mn-ea"/>
                <a:cs typeface="+mn-cs"/>
              </a:rPr>
              <a:t>devices. Most of these</a:t>
            </a:r>
          </a:p>
          <a:p>
            <a:pPr lvl="0">
              <a:defRPr/>
            </a:pPr>
            <a:r>
              <a:rPr kumimoji="1" lang="en-US" sz="1200" b="0" i="0" u="none" strike="noStrike" kern="1200" baseline="0" dirty="0">
                <a:solidFill>
                  <a:schemeClr val="tx1"/>
                </a:solidFill>
                <a:latin typeface="Times New Roman"/>
                <a:ea typeface="+mn-ea"/>
                <a:cs typeface="+mn-cs"/>
              </a:rPr>
              <a:t>processors do not have MMU; the limited data requirements and the limited number</a:t>
            </a:r>
          </a:p>
          <a:p>
            <a:pPr lvl="0">
              <a:defRPr/>
            </a:pPr>
            <a:r>
              <a:rPr kumimoji="1" lang="en-US" sz="1200" b="0" i="0" u="none" strike="noStrike" kern="1200" baseline="0" dirty="0">
                <a:solidFill>
                  <a:schemeClr val="tx1"/>
                </a:solidFill>
                <a:latin typeface="Times New Roman"/>
                <a:ea typeface="+mn-ea"/>
                <a:cs typeface="+mn-cs"/>
              </a:rPr>
              <a:t>of simultaneous processes eliminates the need for elaborate hardware and software</a:t>
            </a:r>
          </a:p>
          <a:p>
            <a:pPr lvl="0">
              <a:defRPr/>
            </a:pPr>
            <a:r>
              <a:rPr kumimoji="1" lang="en-US" sz="1200" b="0" i="0" u="none" strike="noStrike" kern="1200" baseline="0" dirty="0">
                <a:solidFill>
                  <a:schemeClr val="tx1"/>
                </a:solidFill>
                <a:latin typeface="Times New Roman"/>
                <a:ea typeface="+mn-ea"/>
                <a:cs typeface="+mn-cs"/>
              </a:rPr>
              <a:t>support for virtual memory. The Cortex-R</a:t>
            </a:r>
          </a:p>
          <a:p>
            <a:pPr lvl="0">
              <a:defRPr/>
            </a:pPr>
            <a:r>
              <a:rPr kumimoji="1" lang="en-US" sz="1200" b="0" i="0" u="none" strike="noStrike" kern="1200" baseline="0" dirty="0">
                <a:solidFill>
                  <a:schemeClr val="tx1"/>
                </a:solidFill>
                <a:latin typeface="Times New Roman"/>
                <a:ea typeface="+mn-ea"/>
                <a:cs typeface="+mn-cs"/>
              </a:rPr>
              <a:t>does have a Memory Protection Unit</a:t>
            </a:r>
          </a:p>
          <a:p>
            <a:pPr lvl="0">
              <a:defRPr/>
            </a:pPr>
            <a:r>
              <a:rPr kumimoji="1" lang="en-US" sz="1200" b="0" i="0" u="none" strike="noStrike" kern="1200" baseline="0" dirty="0">
                <a:solidFill>
                  <a:schemeClr val="tx1"/>
                </a:solidFill>
                <a:latin typeface="Times New Roman"/>
                <a:ea typeface="+mn-ea"/>
                <a:cs typeface="+mn-cs"/>
              </a:rPr>
              <a:t>(MPU), cache, and other memory features designed for industrial applications. An</a:t>
            </a:r>
          </a:p>
          <a:p>
            <a:pPr lvl="0">
              <a:defRPr/>
            </a:pPr>
            <a:r>
              <a:rPr kumimoji="1" lang="en-US" sz="1200" b="0" i="0" u="none" strike="noStrike" kern="1200" baseline="0" dirty="0">
                <a:solidFill>
                  <a:schemeClr val="tx1"/>
                </a:solidFill>
                <a:latin typeface="Times New Roman"/>
                <a:ea typeface="+mn-ea"/>
                <a:cs typeface="+mn-cs"/>
              </a:rPr>
              <a:t>MPU is a hardware module that prohibits one program in memory from accidentally</a:t>
            </a:r>
          </a:p>
          <a:p>
            <a:pPr lvl="0">
              <a:defRPr/>
            </a:pPr>
            <a:r>
              <a:rPr kumimoji="1" lang="en-US" sz="1200" b="0" i="0" u="none" strike="noStrike" kern="1200" baseline="0" dirty="0">
                <a:solidFill>
                  <a:schemeClr val="tx1"/>
                </a:solidFill>
                <a:latin typeface="Times New Roman"/>
                <a:ea typeface="+mn-ea"/>
                <a:cs typeface="+mn-cs"/>
              </a:rPr>
              <a:t>accessing memory assigned to another active program. Using various methods, a</a:t>
            </a:r>
          </a:p>
          <a:p>
            <a:pPr lvl="0">
              <a:defRPr/>
            </a:pPr>
            <a:r>
              <a:rPr kumimoji="1" lang="en-US" sz="1200" b="0" i="0" u="none" strike="noStrike" kern="1200" baseline="0" dirty="0">
                <a:solidFill>
                  <a:schemeClr val="tx1"/>
                </a:solidFill>
                <a:latin typeface="Times New Roman"/>
                <a:ea typeface="+mn-ea"/>
                <a:cs typeface="+mn-cs"/>
              </a:rPr>
              <a:t>protective boundary is created around the program, and instructions within the</a:t>
            </a:r>
          </a:p>
          <a:p>
            <a:pPr lvl="0">
              <a:defRPr/>
            </a:pPr>
            <a:r>
              <a:rPr kumimoji="1" lang="en-US" sz="1200" b="0" i="0" u="none" strike="noStrike" kern="1200" baseline="0" dirty="0">
                <a:solidFill>
                  <a:schemeClr val="tx1"/>
                </a:solidFill>
                <a:latin typeface="Times New Roman"/>
                <a:ea typeface="+mn-ea"/>
                <a:cs typeface="+mn-cs"/>
              </a:rPr>
              <a:t>program are prohibited from referencing data outside of that boundary.</a:t>
            </a:r>
          </a:p>
          <a:p>
            <a:pPr lvl="0">
              <a:defRPr/>
            </a:pPr>
            <a:r>
              <a:rPr kumimoji="1" lang="en-US" sz="1200" b="0" i="0" u="none" strike="noStrike" kern="1200" baseline="0" dirty="0">
                <a:solidFill>
                  <a:schemeClr val="tx1"/>
                </a:solidFill>
                <a:latin typeface="Times New Roman"/>
                <a:ea typeface="+mn-ea"/>
                <a:cs typeface="+mn-cs"/>
              </a:rPr>
              <a:t>Examples of embedded systems that would use the Cortex-R</a:t>
            </a:r>
          </a:p>
          <a:p>
            <a:pPr lvl="0">
              <a:defRPr/>
            </a:pPr>
            <a:r>
              <a:rPr kumimoji="1" lang="en-US" sz="1200" b="0" i="0" u="none" strike="noStrike" kern="1200" baseline="0" dirty="0">
                <a:solidFill>
                  <a:schemeClr val="tx1"/>
                </a:solidFill>
                <a:latin typeface="Times New Roman"/>
                <a:ea typeface="+mn-ea"/>
                <a:cs typeface="+mn-cs"/>
              </a:rPr>
              <a:t>are automotive braking systems, mass storage controllers, and networking and printing devices.</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Cortex-M series processors have been developed primarily for the</a:t>
            </a:r>
          </a:p>
          <a:p>
            <a:pPr lvl="0">
              <a:defRPr/>
            </a:pPr>
            <a:r>
              <a:rPr kumimoji="1" lang="en-US" sz="1200" b="0" i="0" u="none" strike="noStrike" kern="1200" baseline="0" dirty="0">
                <a:solidFill>
                  <a:schemeClr val="tx1"/>
                </a:solidFill>
                <a:latin typeface="Times New Roman"/>
                <a:ea typeface="+mn-ea"/>
                <a:cs typeface="+mn-cs"/>
              </a:rPr>
              <a:t>microcontroller domain where the need for fast, highly deterministic interrupt</a:t>
            </a:r>
          </a:p>
          <a:p>
            <a:pPr lvl="0">
              <a:defRPr/>
            </a:pPr>
            <a:r>
              <a:rPr kumimoji="1" lang="en-US" sz="1200" b="0" i="0" u="none" strike="noStrike" kern="1200" baseline="0" dirty="0">
                <a:solidFill>
                  <a:schemeClr val="tx1"/>
                </a:solidFill>
                <a:latin typeface="Times New Roman"/>
                <a:ea typeface="+mn-ea"/>
                <a:cs typeface="+mn-cs"/>
              </a:rPr>
              <a:t>management is coupled with the desire for extremely low gate count and</a:t>
            </a:r>
          </a:p>
          <a:p>
            <a:pPr lvl="0">
              <a:defRPr/>
            </a:pPr>
            <a:r>
              <a:rPr kumimoji="1" lang="en-US" sz="1200" b="0" i="0" u="none" strike="noStrike" kern="1200" baseline="0" dirty="0">
                <a:solidFill>
                  <a:schemeClr val="tx1"/>
                </a:solidFill>
                <a:latin typeface="Times New Roman"/>
                <a:ea typeface="+mn-ea"/>
                <a:cs typeface="+mn-cs"/>
              </a:rPr>
              <a:t>lowest possible power consumption. As with the Cortex-R</a:t>
            </a:r>
          </a:p>
          <a:p>
            <a:pPr lvl="0">
              <a:defRPr/>
            </a:pPr>
            <a:r>
              <a:rPr kumimoji="1" lang="en-US" sz="1200" b="0" i="0" u="none" strike="noStrike" kern="1200" baseline="0" dirty="0">
                <a:solidFill>
                  <a:schemeClr val="tx1"/>
                </a:solidFill>
                <a:latin typeface="Times New Roman"/>
                <a:ea typeface="+mn-ea"/>
                <a:cs typeface="+mn-cs"/>
              </a:rPr>
              <a:t>series, the Cortex-M architecture has an MPU but no MMU. The Cortex-M</a:t>
            </a:r>
          </a:p>
          <a:p>
            <a:pPr lvl="0">
              <a:defRPr/>
            </a:pPr>
            <a:r>
              <a:rPr kumimoji="1" lang="en-US" sz="1200" b="0" i="0" u="none" strike="noStrike" kern="1200" baseline="0" dirty="0">
                <a:solidFill>
                  <a:schemeClr val="tx1"/>
                </a:solidFill>
                <a:latin typeface="Times New Roman"/>
                <a:ea typeface="+mn-ea"/>
                <a:cs typeface="+mn-cs"/>
              </a:rPr>
              <a:t>uses only the Thumb-2 instruction set. The market for the Cortex-M</a:t>
            </a:r>
          </a:p>
          <a:p>
            <a:pPr lvl="0">
              <a:defRPr/>
            </a:pPr>
            <a:r>
              <a:rPr kumimoji="1" lang="en-US" sz="1200" b="0" i="0" u="none" strike="noStrike" kern="1200" baseline="0" dirty="0">
                <a:solidFill>
                  <a:schemeClr val="tx1"/>
                </a:solidFill>
                <a:latin typeface="Times New Roman"/>
                <a:ea typeface="+mn-ea"/>
                <a:cs typeface="+mn-cs"/>
              </a:rPr>
              <a:t>includes IoT devices, wireless sensor/actuator networks used in factories and other enterprises, automotive</a:t>
            </a:r>
          </a:p>
          <a:p>
            <a:pPr lvl="0">
              <a:defRPr/>
            </a:pPr>
            <a:r>
              <a:rPr kumimoji="1" lang="en-US" sz="1200" b="0" i="0" u="none" strike="noStrike" kern="1200" baseline="0" dirty="0">
                <a:solidFill>
                  <a:schemeClr val="tx1"/>
                </a:solidFill>
                <a:latin typeface="Times New Roman"/>
                <a:ea typeface="+mn-ea"/>
                <a:cs typeface="+mn-cs"/>
              </a:rPr>
              <a:t>body electronics, and so on.</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There are currently four versions of the Cortex-M</a:t>
            </a:r>
          </a:p>
          <a:p>
            <a:pPr lvl="0">
              <a:defRPr/>
            </a:pPr>
            <a:r>
              <a:rPr kumimoji="1" lang="en-US" sz="1200" b="0" i="0" u="none" strike="noStrike" kern="1200" baseline="0" dirty="0">
                <a:solidFill>
                  <a:schemeClr val="tx1"/>
                </a:solidFill>
                <a:latin typeface="Times New Roman"/>
                <a:ea typeface="+mn-ea"/>
                <a:cs typeface="+mn-cs"/>
              </a:rPr>
              <a:t>series:</a:t>
            </a:r>
          </a:p>
          <a:p>
            <a:pPr lvl="0">
              <a:defRPr/>
            </a:pPr>
            <a:endParaRPr kumimoji="1" lang="en-US" sz="1200" b="1" i="0" u="none" strike="noStrike" kern="1200" baseline="0" dirty="0">
              <a:solidFill>
                <a:schemeClr val="tx1"/>
              </a:solidFill>
              <a:latin typeface="Times New Roman"/>
              <a:ea typeface="+mn-ea"/>
              <a:cs typeface="+mn-cs"/>
            </a:endParaRPr>
          </a:p>
          <a:p>
            <a:pPr lvl="0">
              <a:defRPr/>
            </a:pPr>
            <a:r>
              <a:rPr kumimoji="1" lang="en-US" sz="1200" b="1" i="0" u="none" strike="noStrike" kern="1200" baseline="0" dirty="0">
                <a:solidFill>
                  <a:schemeClr val="tx1"/>
                </a:solidFill>
                <a:latin typeface="Times New Roman"/>
                <a:ea typeface="+mn-ea"/>
                <a:cs typeface="+mn-cs"/>
              </a:rPr>
              <a:t>■ </a:t>
            </a:r>
            <a:r>
              <a:rPr kumimoji="1" lang="en-US" sz="1200" b="0" i="0" u="none" strike="noStrike" kern="1200" baseline="0" dirty="0">
                <a:solidFill>
                  <a:schemeClr val="tx1"/>
                </a:solidFill>
                <a:latin typeface="Times New Roman"/>
                <a:ea typeface="+mn-ea"/>
                <a:cs typeface="+mn-cs"/>
              </a:rPr>
              <a:t>Cortex-M0 :</a:t>
            </a:r>
          </a:p>
          <a:p>
            <a:pPr lvl="0">
              <a:defRPr/>
            </a:pPr>
            <a:r>
              <a:rPr kumimoji="1" lang="en-US" sz="1200" b="0" i="0" u="none" strike="noStrike" kern="1200" baseline="0" dirty="0">
                <a:solidFill>
                  <a:schemeClr val="tx1"/>
                </a:solidFill>
                <a:latin typeface="Times New Roman"/>
                <a:ea typeface="+mn-ea"/>
                <a:cs typeface="+mn-cs"/>
              </a:rPr>
              <a:t>Designed for 8- and 16-bit applications, this model emphasizes low</a:t>
            </a:r>
          </a:p>
          <a:p>
            <a:pPr lvl="0">
              <a:defRPr/>
            </a:pPr>
            <a:r>
              <a:rPr kumimoji="1" lang="en-US" sz="1200" b="0" i="0" u="none" strike="noStrike" kern="1200" baseline="0" dirty="0">
                <a:solidFill>
                  <a:schemeClr val="tx1"/>
                </a:solidFill>
                <a:latin typeface="Times New Roman"/>
                <a:ea typeface="+mn-ea"/>
                <a:cs typeface="+mn-cs"/>
              </a:rPr>
              <a:t>cost, ultra low power, and simplicity. It is optimized for small silicon die size</a:t>
            </a:r>
          </a:p>
          <a:p>
            <a:pPr lvl="0">
              <a:defRPr/>
            </a:pPr>
            <a:r>
              <a:rPr kumimoji="1" lang="en-US" sz="1200" b="0" i="0" u="none" strike="noStrike" kern="1200" baseline="0" dirty="0">
                <a:solidFill>
                  <a:schemeClr val="tx1"/>
                </a:solidFill>
                <a:latin typeface="Times New Roman"/>
                <a:ea typeface="+mn-ea"/>
                <a:cs typeface="+mn-cs"/>
              </a:rPr>
              <a:t>(starting from 12k gates) and use in the lowest cost chips.</a:t>
            </a:r>
          </a:p>
          <a:p>
            <a:pPr lvl="0">
              <a:defRPr/>
            </a:pPr>
            <a:endParaRPr kumimoji="1" lang="en-US" sz="1200" b="1" i="0" u="none" strike="noStrike" kern="1200" baseline="0" dirty="0">
              <a:solidFill>
                <a:schemeClr val="tx1"/>
              </a:solidFill>
              <a:latin typeface="Times New Roman"/>
              <a:ea typeface="+mn-ea"/>
              <a:cs typeface="+mn-cs"/>
            </a:endParaRPr>
          </a:p>
          <a:p>
            <a:pPr lvl="0">
              <a:defRPr/>
            </a:pPr>
            <a:r>
              <a:rPr kumimoji="1" lang="en-US" sz="1200" b="1" i="0" u="none" strike="noStrike" kern="1200" baseline="0" dirty="0">
                <a:solidFill>
                  <a:schemeClr val="tx1"/>
                </a:solidFill>
                <a:latin typeface="Times New Roman"/>
                <a:ea typeface="+mn-ea"/>
                <a:cs typeface="+mn-cs"/>
              </a:rPr>
              <a:t>■ </a:t>
            </a:r>
            <a:r>
              <a:rPr kumimoji="1" lang="en-US" sz="1200" b="0" i="0" u="none" strike="noStrike" kern="1200" baseline="0" dirty="0">
                <a:solidFill>
                  <a:schemeClr val="tx1"/>
                </a:solidFill>
                <a:latin typeface="Times New Roman"/>
                <a:ea typeface="+mn-ea"/>
                <a:cs typeface="+mn-cs"/>
              </a:rPr>
              <a:t>Cortex-M0</a:t>
            </a:r>
            <a:r>
              <a:rPr kumimoji="1" lang="en-US" sz="1200" b="1" i="0" u="none" strike="noStrike" kern="1200" baseline="0" dirty="0">
                <a:solidFill>
                  <a:schemeClr val="tx1"/>
                </a:solidFill>
                <a:latin typeface="Times New Roman"/>
                <a:ea typeface="+mn-ea"/>
                <a:cs typeface="+mn-cs"/>
              </a:rPr>
              <a:t>+</a:t>
            </a:r>
            <a:r>
              <a:rPr kumimoji="1" lang="en-US" sz="1200" b="0" i="0" u="none" strike="noStrike" kern="1200" baseline="0" dirty="0">
                <a:solidFill>
                  <a:schemeClr val="tx1"/>
                </a:solidFill>
                <a:latin typeface="Times New Roman"/>
                <a:ea typeface="+mn-ea"/>
                <a:cs typeface="+mn-cs"/>
              </a:rPr>
              <a:t> :</a:t>
            </a:r>
          </a:p>
          <a:p>
            <a:pPr lvl="0">
              <a:defRPr/>
            </a:pPr>
            <a:r>
              <a:rPr kumimoji="1" lang="en-US" sz="1200" b="0" i="0" u="none" strike="noStrike" kern="1200" baseline="0" dirty="0">
                <a:solidFill>
                  <a:schemeClr val="tx1"/>
                </a:solidFill>
                <a:latin typeface="Times New Roman"/>
                <a:ea typeface="+mn-ea"/>
                <a:cs typeface="+mn-cs"/>
              </a:rPr>
              <a:t>An enhanced version of the M0 that is more energy efficient.</a:t>
            </a:r>
          </a:p>
          <a:p>
            <a:pPr lvl="0">
              <a:defRPr/>
            </a:pPr>
            <a:endParaRPr kumimoji="1" lang="en-US" sz="1200" b="1" i="0" u="none" strike="noStrike" kern="1200" baseline="0" dirty="0">
              <a:solidFill>
                <a:schemeClr val="tx1"/>
              </a:solidFill>
              <a:latin typeface="Times New Roman"/>
              <a:ea typeface="+mn-ea"/>
              <a:cs typeface="+mn-cs"/>
            </a:endParaRPr>
          </a:p>
          <a:p>
            <a:pPr lvl="0">
              <a:defRPr/>
            </a:pPr>
            <a:r>
              <a:rPr kumimoji="1" lang="en-US" sz="1200" b="1" i="0" u="none" strike="noStrike" kern="1200" baseline="0" dirty="0">
                <a:solidFill>
                  <a:schemeClr val="tx1"/>
                </a:solidFill>
                <a:latin typeface="Times New Roman"/>
                <a:ea typeface="+mn-ea"/>
                <a:cs typeface="+mn-cs"/>
              </a:rPr>
              <a:t>■ </a:t>
            </a:r>
            <a:r>
              <a:rPr kumimoji="1" lang="en-US" sz="1200" b="0" i="0" u="none" strike="noStrike" kern="1200" baseline="0" dirty="0">
                <a:solidFill>
                  <a:schemeClr val="tx1"/>
                </a:solidFill>
                <a:latin typeface="Times New Roman"/>
                <a:ea typeface="+mn-ea"/>
                <a:cs typeface="+mn-cs"/>
              </a:rPr>
              <a:t>Cortex-M3 :</a:t>
            </a:r>
          </a:p>
          <a:p>
            <a:pPr lvl="0">
              <a:defRPr/>
            </a:pPr>
            <a:r>
              <a:rPr kumimoji="1" lang="en-US" sz="1200" b="0" i="0" u="none" strike="noStrike" kern="1200" baseline="0" dirty="0">
                <a:solidFill>
                  <a:schemeClr val="tx1"/>
                </a:solidFill>
                <a:latin typeface="Times New Roman"/>
                <a:ea typeface="+mn-ea"/>
                <a:cs typeface="+mn-cs"/>
              </a:rPr>
              <a:t>Designed for 16- and 32-bit applications, this model emphasizes</a:t>
            </a:r>
          </a:p>
          <a:p>
            <a:pPr lvl="0">
              <a:defRPr/>
            </a:pPr>
            <a:r>
              <a:rPr kumimoji="1" lang="en-US" sz="1200" b="0" i="0" u="none" strike="noStrike" kern="1200" baseline="0" dirty="0">
                <a:solidFill>
                  <a:schemeClr val="tx1"/>
                </a:solidFill>
                <a:latin typeface="Times New Roman"/>
                <a:ea typeface="+mn-ea"/>
                <a:cs typeface="+mn-cs"/>
              </a:rPr>
              <a:t>performance and energy efficiency. It also has comprehensive debug and trace</a:t>
            </a:r>
          </a:p>
          <a:p>
            <a:pPr lvl="0">
              <a:defRPr/>
            </a:pPr>
            <a:r>
              <a:rPr kumimoji="1" lang="en-US" sz="1200" b="0" i="0" u="none" strike="noStrike" kern="1200" baseline="0" dirty="0">
                <a:solidFill>
                  <a:schemeClr val="tx1"/>
                </a:solidFill>
                <a:latin typeface="Times New Roman"/>
                <a:ea typeface="+mn-ea"/>
                <a:cs typeface="+mn-cs"/>
              </a:rPr>
              <a:t>features to enable software developers to develop their applications quickly.</a:t>
            </a:r>
          </a:p>
          <a:p>
            <a:pPr lvl="0">
              <a:defRPr/>
            </a:pPr>
            <a:endParaRPr kumimoji="1" lang="en-US" sz="1200" b="1" i="0" u="none" strike="noStrike" kern="1200" baseline="0" dirty="0">
              <a:solidFill>
                <a:schemeClr val="tx1"/>
              </a:solidFill>
              <a:latin typeface="Times New Roman"/>
              <a:ea typeface="+mn-ea"/>
              <a:cs typeface="+mn-cs"/>
            </a:endParaRPr>
          </a:p>
          <a:p>
            <a:pPr lvl="0">
              <a:defRPr/>
            </a:pPr>
            <a:r>
              <a:rPr kumimoji="1" lang="en-US" sz="1200" b="1" i="0" u="none" strike="noStrike" kern="1200" baseline="0" dirty="0">
                <a:solidFill>
                  <a:schemeClr val="tx1"/>
                </a:solidFill>
                <a:latin typeface="Times New Roman"/>
                <a:ea typeface="+mn-ea"/>
                <a:cs typeface="+mn-cs"/>
              </a:rPr>
              <a:t>■ </a:t>
            </a:r>
            <a:r>
              <a:rPr kumimoji="1" lang="en-US" sz="1200" b="0" i="0" u="none" strike="noStrike" kern="1200" baseline="0" dirty="0">
                <a:solidFill>
                  <a:schemeClr val="tx1"/>
                </a:solidFill>
                <a:latin typeface="Times New Roman"/>
                <a:ea typeface="+mn-ea"/>
                <a:cs typeface="+mn-cs"/>
              </a:rPr>
              <a:t>Cortex-M4 :</a:t>
            </a:r>
          </a:p>
          <a:p>
            <a:pPr lvl="0">
              <a:defRPr/>
            </a:pPr>
            <a:r>
              <a:rPr kumimoji="1" lang="en-US" sz="1200" b="0" i="0" u="none" strike="noStrike" kern="1200" baseline="0" dirty="0">
                <a:solidFill>
                  <a:schemeClr val="tx1"/>
                </a:solidFill>
                <a:latin typeface="Times New Roman"/>
                <a:ea typeface="+mn-ea"/>
                <a:cs typeface="+mn-cs"/>
              </a:rPr>
              <a:t>This model provides all the features of the Cortex-M3,</a:t>
            </a:r>
          </a:p>
          <a:p>
            <a:pPr lvl="0">
              <a:defRPr/>
            </a:pPr>
            <a:r>
              <a:rPr kumimoji="1" lang="en-US" sz="1200" b="0" i="0" u="none" strike="noStrike" kern="1200" baseline="0" dirty="0">
                <a:solidFill>
                  <a:schemeClr val="tx1"/>
                </a:solidFill>
                <a:latin typeface="Times New Roman"/>
                <a:ea typeface="+mn-ea"/>
                <a:cs typeface="+mn-cs"/>
              </a:rPr>
              <a:t>with additional instructions to support digital signal processing tasks.</a:t>
            </a:r>
          </a:p>
          <a:p>
            <a:pPr lvl="0">
              <a:defRPr/>
            </a:pPr>
            <a:endParaRPr kumimoji="1" lang="en-US" sz="1200" b="0" i="0" u="none" strike="noStrike" kern="1200" baseline="0" dirty="0">
              <a:solidFill>
                <a:schemeClr val="tx1"/>
              </a:solidFill>
              <a:latin typeface="Times New Roman"/>
              <a:ea typeface="+mn-ea"/>
              <a:cs typeface="+mn-cs"/>
            </a:endParaRPr>
          </a:p>
          <a:p>
            <a:pPr lvl="0">
              <a:defRPr/>
            </a:pPr>
            <a:r>
              <a:rPr kumimoji="1" lang="en-US" sz="1200" b="0" i="0" u="none" strike="noStrike" kern="1200" baseline="0" dirty="0">
                <a:solidFill>
                  <a:schemeClr val="tx1"/>
                </a:solidFill>
                <a:latin typeface="Times New Roman"/>
                <a:ea typeface="+mn-ea"/>
                <a:cs typeface="+mn-cs"/>
              </a:rPr>
              <a:t>In this text, we will primarily use the ARM Cortex-M3</a:t>
            </a:r>
          </a:p>
          <a:p>
            <a:pPr lvl="0">
              <a:defRPr/>
            </a:pPr>
            <a:r>
              <a:rPr kumimoji="1" lang="en-US" sz="1200" b="0" i="0" u="none" strike="noStrike" kern="1200" baseline="0" dirty="0">
                <a:solidFill>
                  <a:schemeClr val="tx1"/>
                </a:solidFill>
                <a:latin typeface="Times New Roman"/>
                <a:ea typeface="+mn-ea"/>
                <a:cs typeface="+mn-cs"/>
              </a:rPr>
              <a:t>as our example embedded</a:t>
            </a:r>
          </a:p>
          <a:p>
            <a:pPr lvl="0">
              <a:defRPr/>
            </a:pPr>
            <a:r>
              <a:rPr kumimoji="1" lang="en-US" sz="1200" b="0" i="0" u="none" strike="noStrike" kern="1200" baseline="0" dirty="0">
                <a:solidFill>
                  <a:schemeClr val="tx1"/>
                </a:solidFill>
                <a:latin typeface="Times New Roman"/>
                <a:ea typeface="+mn-ea"/>
                <a:cs typeface="+mn-cs"/>
              </a:rPr>
              <a:t>system processor. It is the best suited of all ARM models for general-purpose</a:t>
            </a:r>
          </a:p>
          <a:p>
            <a:pPr lvl="0">
              <a:defRPr/>
            </a:pPr>
            <a:r>
              <a:rPr kumimoji="1" lang="en-US" sz="1200" b="0" i="0" u="none" strike="noStrike" kern="1200" baseline="0" dirty="0">
                <a:solidFill>
                  <a:schemeClr val="tx1"/>
                </a:solidFill>
                <a:latin typeface="Times New Roman"/>
                <a:ea typeface="+mn-ea"/>
                <a:cs typeface="+mn-cs"/>
              </a:rPr>
              <a:t>microcontroller use. The Cortex-M3 is used by a variety of manufacturers of microcontroller</a:t>
            </a:r>
          </a:p>
          <a:p>
            <a:pPr lvl="0">
              <a:defRPr/>
            </a:pPr>
            <a:r>
              <a:rPr kumimoji="1" lang="en-US" sz="1200" b="0" i="0" u="none" strike="noStrike" kern="1200" baseline="0" dirty="0">
                <a:solidFill>
                  <a:schemeClr val="tx1"/>
                </a:solidFill>
                <a:latin typeface="Times New Roman"/>
                <a:ea typeface="+mn-ea"/>
                <a:cs typeface="+mn-cs"/>
              </a:rPr>
              <a:t>products. Initial microcontroller devices from lead partners already</a:t>
            </a:r>
          </a:p>
          <a:p>
            <a:pPr lvl="0">
              <a:defRPr/>
            </a:pPr>
            <a:r>
              <a:rPr kumimoji="1" lang="en-US" sz="1200" b="0" i="0" u="none" strike="noStrike" kern="1200" baseline="0" dirty="0">
                <a:solidFill>
                  <a:schemeClr val="tx1"/>
                </a:solidFill>
                <a:latin typeface="Times New Roman"/>
                <a:ea typeface="+mn-ea"/>
                <a:cs typeface="+mn-cs"/>
              </a:rPr>
              <a:t>combine the Cortex-M3</a:t>
            </a:r>
          </a:p>
          <a:p>
            <a:pPr lvl="0">
              <a:defRPr/>
            </a:pPr>
            <a:r>
              <a:rPr kumimoji="1" lang="en-US" sz="1200" b="0" i="0" u="none" strike="noStrike" kern="1200" baseline="0" dirty="0">
                <a:solidFill>
                  <a:schemeClr val="tx1"/>
                </a:solidFill>
                <a:latin typeface="Times New Roman"/>
                <a:ea typeface="+mn-ea"/>
                <a:cs typeface="+mn-cs"/>
              </a:rPr>
              <a:t>processor with flash, SRAM, and multiple peripherals to</a:t>
            </a:r>
          </a:p>
          <a:p>
            <a:pPr lvl="0">
              <a:defRPr/>
            </a:pPr>
            <a:r>
              <a:rPr kumimoji="1" lang="en-US" sz="1200" b="0" i="0" u="none" strike="noStrike" kern="1200" baseline="0" dirty="0">
                <a:solidFill>
                  <a:schemeClr val="tx1"/>
                </a:solidFill>
                <a:latin typeface="Times New Roman"/>
                <a:ea typeface="+mn-ea"/>
                <a:cs typeface="+mn-cs"/>
              </a:rPr>
              <a:t>provide a competitive offering at the price of just $1.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 Although the general concepts for cloud computing go back to the 1950s, cloud computing</a:t>
            </a:r>
          </a:p>
          <a:p>
            <a:pPr lvl="0">
              <a:defRPr/>
            </a:pPr>
            <a:r>
              <a:rPr kumimoji="1" lang="en-US" sz="1200" b="0" i="0" u="none" strike="noStrike" kern="1200" baseline="0">
                <a:solidFill>
                  <a:schemeClr val="tx1"/>
                </a:solidFill>
                <a:latin typeface="Times New Roman"/>
                <a:ea typeface="+mn-ea"/>
                <a:cs typeface="+mn-cs"/>
              </a:rPr>
              <a:t>services first became available in the early 2000s, particular targeted at large</a:t>
            </a:r>
          </a:p>
          <a:p>
            <a:pPr lvl="0">
              <a:defRPr/>
            </a:pPr>
            <a:r>
              <a:rPr kumimoji="1" lang="en-US" sz="1200" b="0" i="0" u="none" strike="noStrike" kern="1200" baseline="0">
                <a:solidFill>
                  <a:schemeClr val="tx1"/>
                </a:solidFill>
                <a:latin typeface="Times New Roman"/>
                <a:ea typeface="+mn-ea"/>
                <a:cs typeface="+mn-cs"/>
              </a:rPr>
              <a:t>enterprises. Since then, cloud computing has spread to small and medium size businesses,</a:t>
            </a:r>
          </a:p>
          <a:p>
            <a:pPr lvl="0">
              <a:defRPr/>
            </a:pPr>
            <a:r>
              <a:rPr kumimoji="1" lang="en-US" sz="1200" b="0" i="0" u="none" strike="noStrike" kern="1200" baseline="0">
                <a:solidFill>
                  <a:schemeClr val="tx1"/>
                </a:solidFill>
                <a:latin typeface="Times New Roman"/>
                <a:ea typeface="+mn-ea"/>
                <a:cs typeface="+mn-cs"/>
              </a:rPr>
              <a:t>and most recently to consumers. Apple’s iCloud was launched in 2012 and</a:t>
            </a:r>
          </a:p>
          <a:p>
            <a:pPr lvl="0">
              <a:defRPr/>
            </a:pPr>
            <a:r>
              <a:rPr kumimoji="1" lang="en-US" sz="1200" b="0" i="0" u="none" strike="noStrike" kern="1200" baseline="0">
                <a:solidFill>
                  <a:schemeClr val="tx1"/>
                </a:solidFill>
                <a:latin typeface="Times New Roman"/>
                <a:ea typeface="+mn-ea"/>
                <a:cs typeface="+mn-cs"/>
              </a:rPr>
              <a:t>had 20 million users within a week of launch. Evernote, the cloud-based notetaking</a:t>
            </a:r>
          </a:p>
          <a:p>
            <a:pPr lvl="0">
              <a:defRPr/>
            </a:pPr>
            <a:r>
              <a:rPr kumimoji="1" lang="en-US" sz="1200" b="0" i="0" u="none" strike="noStrike" kern="1200" baseline="0">
                <a:solidFill>
                  <a:schemeClr val="tx1"/>
                </a:solidFill>
                <a:latin typeface="Times New Roman"/>
                <a:ea typeface="+mn-ea"/>
                <a:cs typeface="+mn-cs"/>
              </a:rPr>
              <a:t>and archiving service, launched in 2008, approached 100 million users in less than</a:t>
            </a:r>
          </a:p>
          <a:p>
            <a:pPr lvl="0">
              <a:defRPr/>
            </a:pPr>
            <a:r>
              <a:rPr kumimoji="1" lang="en-US" sz="1200" b="0" i="0" u="none" strike="noStrike" kern="1200" baseline="0">
                <a:solidFill>
                  <a:schemeClr val="tx1"/>
                </a:solidFill>
                <a:latin typeface="Times New Roman"/>
                <a:ea typeface="+mn-ea"/>
                <a:cs typeface="+mn-cs"/>
              </a:rPr>
              <a:t>6 years. In this section, we provide a brief overview. Cloud computing is examined in</a:t>
            </a:r>
          </a:p>
          <a:p>
            <a:pPr lvl="0">
              <a:defRPr/>
            </a:pPr>
            <a:r>
              <a:rPr kumimoji="1" lang="en-US" sz="1200" b="0" i="0" u="none" strike="noStrike" kern="1200" baseline="0">
                <a:solidFill>
                  <a:schemeClr val="tx1"/>
                </a:solidFill>
                <a:latin typeface="Times New Roman"/>
                <a:ea typeface="+mn-ea"/>
                <a:cs typeface="+mn-cs"/>
              </a:rPr>
              <a:t>more detail in Chapter 17.</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There is an increasingly prominent trend in many organizations to move a substantial</a:t>
            </a:r>
          </a:p>
          <a:p>
            <a:pPr lvl="0">
              <a:defRPr/>
            </a:pPr>
            <a:r>
              <a:rPr kumimoji="1" lang="en-US" sz="1200" b="0" i="0" u="none" strike="noStrike" kern="1200" baseline="0">
                <a:solidFill>
                  <a:schemeClr val="tx1"/>
                </a:solidFill>
                <a:latin typeface="Times New Roman"/>
                <a:ea typeface="+mn-ea"/>
                <a:cs typeface="+mn-cs"/>
              </a:rPr>
              <a:t>portion or even all information technology (IT) operations to an Internet-</a:t>
            </a:r>
          </a:p>
          <a:p>
            <a:pPr lvl="0">
              <a:defRPr/>
            </a:pPr>
            <a:r>
              <a:rPr kumimoji="1" lang="en-US" sz="1200" b="0" i="0" u="none" strike="noStrike" kern="1200" baseline="0">
                <a:solidFill>
                  <a:schemeClr val="tx1"/>
                </a:solidFill>
                <a:latin typeface="Times New Roman"/>
                <a:ea typeface="+mn-ea"/>
                <a:cs typeface="+mn-cs"/>
              </a:rPr>
              <a:t>connected infrastructure known as enterprise cloud computing. At the same time, individual</a:t>
            </a:r>
          </a:p>
          <a:p>
            <a:pPr lvl="0">
              <a:defRPr/>
            </a:pPr>
            <a:r>
              <a:rPr kumimoji="1" lang="en-US" sz="1200" b="0" i="0" u="none" strike="noStrike" kern="1200" baseline="0">
                <a:solidFill>
                  <a:schemeClr val="tx1"/>
                </a:solidFill>
                <a:latin typeface="Times New Roman"/>
                <a:ea typeface="+mn-ea"/>
                <a:cs typeface="+mn-cs"/>
              </a:rPr>
              <a:t>users of PCs and mobile devices are relying more and more on cloud computing</a:t>
            </a:r>
          </a:p>
          <a:p>
            <a:pPr lvl="0">
              <a:defRPr/>
            </a:pPr>
            <a:r>
              <a:rPr kumimoji="1" lang="en-US" sz="1200" b="0" i="0" u="none" strike="noStrike" kern="1200" baseline="0">
                <a:solidFill>
                  <a:schemeClr val="tx1"/>
                </a:solidFill>
                <a:latin typeface="Times New Roman"/>
                <a:ea typeface="+mn-ea"/>
                <a:cs typeface="+mn-cs"/>
              </a:rPr>
              <a:t>services to backup data, synch devices, and share, using personal cloud computing.</a:t>
            </a:r>
          </a:p>
          <a:p>
            <a:pPr lvl="0">
              <a:defRPr/>
            </a:pPr>
            <a:r>
              <a:rPr kumimoji="1" lang="en-US" sz="1200" b="0" i="0" u="none" strike="noStrike" kern="1200" baseline="0">
                <a:solidFill>
                  <a:schemeClr val="tx1"/>
                </a:solidFill>
                <a:latin typeface="Times New Roman"/>
                <a:ea typeface="+mn-ea"/>
                <a:cs typeface="+mn-cs"/>
              </a:rPr>
              <a:t>NIST defines cloud computing, in NIST SP-800-145 (The NIST Definition of Cloud</a:t>
            </a:r>
          </a:p>
          <a:p>
            <a:pPr lvl="0">
              <a:defRPr/>
            </a:pPr>
            <a:r>
              <a:rPr kumimoji="1" lang="en-US" sz="1200" b="0" i="0" u="none" strike="noStrike" kern="1200" baseline="0">
                <a:solidFill>
                  <a:schemeClr val="tx1"/>
                </a:solidFill>
                <a:latin typeface="Times New Roman"/>
                <a:ea typeface="+mn-ea"/>
                <a:cs typeface="+mn-cs"/>
              </a:rPr>
              <a:t>Computing ), as follows: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Cloud computing: A model for enabling ubiquitous, convenient, on-demand</a:t>
            </a:r>
          </a:p>
          <a:p>
            <a:pPr lvl="0">
              <a:defRPr/>
            </a:pPr>
            <a:r>
              <a:rPr kumimoji="1" lang="en-US" sz="1200" b="0" i="0" u="none" strike="noStrike" kern="1200" baseline="0">
                <a:solidFill>
                  <a:schemeClr val="tx1"/>
                </a:solidFill>
                <a:latin typeface="Times New Roman"/>
                <a:ea typeface="+mn-ea"/>
                <a:cs typeface="+mn-cs"/>
              </a:rPr>
              <a:t>network access to a shared pool of configurable computing resources (e.g., networks, servers,</a:t>
            </a:r>
          </a:p>
          <a:p>
            <a:pPr lvl="0">
              <a:defRPr/>
            </a:pPr>
            <a:r>
              <a:rPr kumimoji="1" lang="en-US" sz="1200" b="0" i="0" u="none" strike="noStrike" kern="1200" baseline="0">
                <a:solidFill>
                  <a:schemeClr val="tx1"/>
                </a:solidFill>
                <a:latin typeface="Times New Roman"/>
                <a:ea typeface="+mn-ea"/>
                <a:cs typeface="+mn-cs"/>
              </a:rPr>
              <a:t>storage, applications, and services) that can be rapidly provisioned and released with</a:t>
            </a:r>
          </a:p>
          <a:p>
            <a:pPr lvl="0">
              <a:defRPr/>
            </a:pPr>
            <a:r>
              <a:rPr kumimoji="1" lang="en-US" sz="1200" b="0" i="0" u="none" strike="noStrike" kern="1200" baseline="0">
                <a:solidFill>
                  <a:schemeClr val="tx1"/>
                </a:solidFill>
                <a:latin typeface="Times New Roman"/>
                <a:ea typeface="+mn-ea"/>
                <a:cs typeface="+mn-cs"/>
              </a:rPr>
              <a:t>minimal management effort or service provider interaction.</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Basically, with cloud computing, you get economies of scale, professional network</a:t>
            </a:r>
          </a:p>
          <a:p>
            <a:pPr lvl="0">
              <a:defRPr/>
            </a:pPr>
            <a:r>
              <a:rPr kumimoji="1" lang="en-US" sz="1200" b="0" i="0" u="none" strike="noStrike" kern="1200" baseline="0">
                <a:solidFill>
                  <a:schemeClr val="tx1"/>
                </a:solidFill>
                <a:latin typeface="Times New Roman"/>
                <a:ea typeface="+mn-ea"/>
                <a:cs typeface="+mn-cs"/>
              </a:rPr>
              <a:t>management, and professional security management. These features can be</a:t>
            </a:r>
          </a:p>
          <a:p>
            <a:pPr lvl="0">
              <a:defRPr/>
            </a:pPr>
            <a:r>
              <a:rPr kumimoji="1" lang="en-US" sz="1200" b="0" i="0" u="none" strike="noStrike" kern="1200" baseline="0">
                <a:solidFill>
                  <a:schemeClr val="tx1"/>
                </a:solidFill>
                <a:latin typeface="Times New Roman"/>
                <a:ea typeface="+mn-ea"/>
                <a:cs typeface="+mn-cs"/>
              </a:rPr>
              <a:t>attractive to companies large and small, government agencies, and individual PC</a:t>
            </a:r>
          </a:p>
          <a:p>
            <a:pPr lvl="0">
              <a:defRPr/>
            </a:pPr>
            <a:r>
              <a:rPr kumimoji="1" lang="en-US" sz="1200" b="0" i="0" u="none" strike="noStrike" kern="1200" baseline="0">
                <a:solidFill>
                  <a:schemeClr val="tx1"/>
                </a:solidFill>
                <a:latin typeface="Times New Roman"/>
                <a:ea typeface="+mn-ea"/>
                <a:cs typeface="+mn-cs"/>
              </a:rPr>
              <a:t>and mobile users. The individual or company only needs to pay for the storage capacity</a:t>
            </a:r>
          </a:p>
          <a:p>
            <a:pPr lvl="0">
              <a:defRPr/>
            </a:pPr>
            <a:r>
              <a:rPr kumimoji="1" lang="en-US" sz="1200" b="0" i="0" u="none" strike="noStrike" kern="1200" baseline="0">
                <a:solidFill>
                  <a:schemeClr val="tx1"/>
                </a:solidFill>
                <a:latin typeface="Times New Roman"/>
                <a:ea typeface="+mn-ea"/>
                <a:cs typeface="+mn-cs"/>
              </a:rPr>
              <a:t>and services they need. The user, be it company or individual, doesn’t have</a:t>
            </a:r>
          </a:p>
          <a:p>
            <a:pPr lvl="0">
              <a:defRPr/>
            </a:pPr>
            <a:r>
              <a:rPr kumimoji="1" lang="en-US" sz="1200" b="0" i="0" u="none" strike="noStrike" kern="1200" baseline="0">
                <a:solidFill>
                  <a:schemeClr val="tx1"/>
                </a:solidFill>
                <a:latin typeface="Times New Roman"/>
                <a:ea typeface="+mn-ea"/>
                <a:cs typeface="+mn-cs"/>
              </a:rPr>
              <a:t>the hassle of setting up a database system, acquiring the hardware they need, doing</a:t>
            </a:r>
          </a:p>
          <a:p>
            <a:pPr lvl="0">
              <a:defRPr/>
            </a:pPr>
            <a:r>
              <a:rPr kumimoji="1" lang="en-US" sz="1200" b="0" i="0" u="none" strike="noStrike" kern="1200" baseline="0">
                <a:solidFill>
                  <a:schemeClr val="tx1"/>
                </a:solidFill>
                <a:latin typeface="Times New Roman"/>
                <a:ea typeface="+mn-ea"/>
                <a:cs typeface="+mn-cs"/>
              </a:rPr>
              <a:t>maintenance, and backing up the data—all these are part of the cloud service.</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In theory, another big advantage of using cloud computing to store your data</a:t>
            </a:r>
          </a:p>
          <a:p>
            <a:pPr lvl="0">
              <a:defRPr/>
            </a:pPr>
            <a:r>
              <a:rPr kumimoji="1" lang="en-US" sz="1200" b="0" i="0" u="none" strike="noStrike" kern="1200" baseline="0">
                <a:solidFill>
                  <a:schemeClr val="tx1"/>
                </a:solidFill>
                <a:latin typeface="Times New Roman"/>
                <a:ea typeface="+mn-ea"/>
                <a:cs typeface="+mn-cs"/>
              </a:rPr>
              <a:t>and share it with others is that the cloud provider takes care of security. Alas, the</a:t>
            </a:r>
          </a:p>
          <a:p>
            <a:pPr lvl="0">
              <a:defRPr/>
            </a:pPr>
            <a:r>
              <a:rPr kumimoji="1" lang="en-US" sz="1200" b="0" i="0" u="none" strike="noStrike" kern="1200" baseline="0">
                <a:solidFill>
                  <a:schemeClr val="tx1"/>
                </a:solidFill>
                <a:latin typeface="Times New Roman"/>
                <a:ea typeface="+mn-ea"/>
                <a:cs typeface="+mn-cs"/>
              </a:rPr>
              <a:t>customer is not always protected. There have been a number of security failures</a:t>
            </a:r>
          </a:p>
          <a:p>
            <a:pPr lvl="0">
              <a:defRPr/>
            </a:pPr>
            <a:r>
              <a:rPr kumimoji="1" lang="en-US" sz="1200" b="0" i="0" u="none" strike="noStrike" kern="1200" baseline="0">
                <a:solidFill>
                  <a:schemeClr val="tx1"/>
                </a:solidFill>
                <a:latin typeface="Times New Roman"/>
                <a:ea typeface="+mn-ea"/>
                <a:cs typeface="+mn-cs"/>
              </a:rPr>
              <a:t>among cloud providers. Evernote made headlines in early 2013 when it told all of its</a:t>
            </a:r>
          </a:p>
          <a:p>
            <a:pPr lvl="0">
              <a:defRPr/>
            </a:pPr>
            <a:r>
              <a:rPr kumimoji="1" lang="en-US" sz="1200" b="0" i="0" u="none" strike="noStrike" kern="1200" baseline="0">
                <a:solidFill>
                  <a:schemeClr val="tx1"/>
                </a:solidFill>
                <a:latin typeface="Times New Roman"/>
                <a:ea typeface="+mn-ea"/>
                <a:cs typeface="+mn-cs"/>
              </a:rPr>
              <a:t>users to reset their passwords after an intrusion was discovered.</a:t>
            </a:r>
          </a:p>
          <a:p>
            <a:pPr lvl="0">
              <a:defRPr/>
            </a:pPr>
            <a:endParaRPr kumimoji="1" lang="en-US" sz="1200" b="0" i="0" u="none" strike="noStrike" kern="1200" baseline="0">
              <a:solidFill>
                <a:schemeClr val="tx1"/>
              </a:solidFill>
              <a:latin typeface="Times New Roman"/>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F2598D2-2ED8-8547-B4B7-C382E9B8AC9E}"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lvl="0">
              <a:defRPr/>
            </a:pPr>
            <a:r>
              <a:rPr lang="en-GB"/>
              <a:t>Chapter 1 summary.</a:t>
            </a:r>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10" charset="0"/>
                <a:ea typeface="+mn-ea"/>
                <a:cs typeface="+mn-cs"/>
              </a:rPr>
              <a:t>This chapter addresses the issue of computer system performance. We begin with a</a:t>
            </a:r>
          </a:p>
          <a:p>
            <a:r>
              <a:rPr kumimoji="1" lang="en-US" sz="1200" b="0" i="0" u="none" strike="noStrike" kern="1200" baseline="0" dirty="0">
                <a:solidFill>
                  <a:schemeClr val="tx1"/>
                </a:solidFill>
                <a:latin typeface="Times New Roman" pitchFamily="-110" charset="0"/>
                <a:ea typeface="+mn-ea"/>
                <a:cs typeface="+mn-cs"/>
              </a:rPr>
              <a:t>consideration of the need for balanced utilization of computer resources, which provides</a:t>
            </a:r>
          </a:p>
          <a:p>
            <a:r>
              <a:rPr kumimoji="1" lang="en-US" sz="1200" b="0" i="0" u="none" strike="noStrike" kern="1200" baseline="0" dirty="0">
                <a:solidFill>
                  <a:schemeClr val="tx1"/>
                </a:solidFill>
                <a:latin typeface="Times New Roman" pitchFamily="-110" charset="0"/>
                <a:ea typeface="+mn-ea"/>
                <a:cs typeface="+mn-cs"/>
              </a:rPr>
              <a:t>a perspective that is useful throughout the book. Next we look at contemporary</a:t>
            </a:r>
          </a:p>
          <a:p>
            <a:r>
              <a:rPr kumimoji="1" lang="en-US" sz="1200" b="0" i="0" u="none" strike="noStrike" kern="1200" baseline="0" dirty="0">
                <a:solidFill>
                  <a:schemeClr val="tx1"/>
                </a:solidFill>
                <a:latin typeface="Times New Roman" pitchFamily="-110" charset="0"/>
                <a:ea typeface="+mn-ea"/>
                <a:cs typeface="+mn-cs"/>
              </a:rPr>
              <a:t>computer organization designs intended to provide performance to meet current</a:t>
            </a:r>
          </a:p>
          <a:p>
            <a:r>
              <a:rPr kumimoji="1" lang="en-US" sz="1200" b="0" i="0" u="none" strike="noStrike" kern="1200" baseline="0" dirty="0">
                <a:solidFill>
                  <a:schemeClr val="tx1"/>
                </a:solidFill>
                <a:latin typeface="Times New Roman" pitchFamily="-110" charset="0"/>
                <a:ea typeface="+mn-ea"/>
                <a:cs typeface="+mn-cs"/>
              </a:rPr>
              <a:t>and projected demand. Finally, we look at tools and models that have been developed</a:t>
            </a:r>
          </a:p>
          <a:p>
            <a:r>
              <a:rPr kumimoji="1" lang="en-US" sz="1200" b="0" i="0" u="none" strike="noStrike" kern="1200" baseline="0" dirty="0">
                <a:solidFill>
                  <a:schemeClr val="tx1"/>
                </a:solidFill>
                <a:latin typeface="Times New Roman" pitchFamily="-110" charset="0"/>
                <a:ea typeface="+mn-ea"/>
                <a:cs typeface="+mn-cs"/>
              </a:rPr>
              <a:t>to provide a means of assessing comparative computer system performance.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Year by year, the cost of computer systems continues to drop dramatically, while the</a:t>
            </a:r>
          </a:p>
          <a:p>
            <a:r>
              <a:rPr kumimoji="1" lang="en-US" sz="1200" b="0" i="0" u="none" strike="noStrike" kern="1200" baseline="0" dirty="0">
                <a:solidFill>
                  <a:schemeClr val="tx1"/>
                </a:solidFill>
                <a:latin typeface="Times New Roman" pitchFamily="-110" charset="0"/>
                <a:ea typeface="+mn-ea"/>
                <a:cs typeface="+mn-cs"/>
              </a:rPr>
              <a:t>performance and capacity of those systems continue to rise equally dramatically.</a:t>
            </a:r>
          </a:p>
          <a:p>
            <a:r>
              <a:rPr kumimoji="1" lang="en-US" sz="1200" b="0" i="0" u="none" strike="noStrike" kern="1200" baseline="0" dirty="0">
                <a:solidFill>
                  <a:schemeClr val="tx1"/>
                </a:solidFill>
                <a:latin typeface="Times New Roman" pitchFamily="-110" charset="0"/>
                <a:ea typeface="+mn-ea"/>
                <a:cs typeface="+mn-cs"/>
              </a:rPr>
              <a:t>Today’s laptops have the computing power of an IBM mainframe from 10 or 15</a:t>
            </a:r>
          </a:p>
          <a:p>
            <a:r>
              <a:rPr kumimoji="1" lang="en-US" sz="1200" b="0" i="0" u="none" strike="noStrike" kern="1200" baseline="0" dirty="0">
                <a:solidFill>
                  <a:schemeClr val="tx1"/>
                </a:solidFill>
                <a:latin typeface="Times New Roman" pitchFamily="-110" charset="0"/>
                <a:ea typeface="+mn-ea"/>
                <a:cs typeface="+mn-cs"/>
              </a:rPr>
              <a:t>years ago. Thus, we have virtually “free” computer power. Processors are so inexpensive</a:t>
            </a:r>
          </a:p>
          <a:p>
            <a:r>
              <a:rPr kumimoji="1" lang="en-US" sz="1200" b="0" i="0" u="none" strike="noStrike" kern="1200" baseline="0" dirty="0">
                <a:solidFill>
                  <a:schemeClr val="tx1"/>
                </a:solidFill>
                <a:latin typeface="Times New Roman" pitchFamily="-110" charset="0"/>
                <a:ea typeface="+mn-ea"/>
                <a:cs typeface="+mn-cs"/>
              </a:rPr>
              <a:t>that we now have microprocessors we throw away. The digital pregnancy test is</a:t>
            </a:r>
          </a:p>
          <a:p>
            <a:r>
              <a:rPr kumimoji="1" lang="en-US" sz="1200" b="0" i="0" u="none" strike="noStrike" kern="1200" baseline="0" dirty="0">
                <a:solidFill>
                  <a:schemeClr val="tx1"/>
                </a:solidFill>
                <a:latin typeface="Times New Roman" pitchFamily="-110" charset="0"/>
                <a:ea typeface="+mn-ea"/>
                <a:cs typeface="+mn-cs"/>
              </a:rPr>
              <a:t>an example (used once and then thrown away). And this continuing technological</a:t>
            </a:r>
          </a:p>
          <a:p>
            <a:r>
              <a:rPr kumimoji="1" lang="en-US" sz="1200" b="0" i="0" u="none" strike="noStrike" kern="1200" baseline="0" dirty="0">
                <a:solidFill>
                  <a:schemeClr val="tx1"/>
                </a:solidFill>
                <a:latin typeface="Times New Roman" pitchFamily="-110" charset="0"/>
                <a:ea typeface="+mn-ea"/>
                <a:cs typeface="+mn-cs"/>
              </a:rPr>
              <a:t>revolution has enabled the development of applications of astounding complexity</a:t>
            </a:r>
          </a:p>
          <a:p>
            <a:r>
              <a:rPr kumimoji="1" lang="en-US" sz="1200" b="0" i="0" u="none" strike="noStrike" kern="1200" baseline="0" dirty="0">
                <a:solidFill>
                  <a:schemeClr val="tx1"/>
                </a:solidFill>
                <a:latin typeface="Times New Roman" pitchFamily="-110" charset="0"/>
                <a:ea typeface="+mn-ea"/>
                <a:cs typeface="+mn-cs"/>
              </a:rPr>
              <a:t>and power. For example, desktop applications that require the great power of</a:t>
            </a:r>
          </a:p>
          <a:p>
            <a:r>
              <a:rPr kumimoji="1" lang="en-US" sz="1200" b="0" i="0" u="none" strike="noStrike" kern="1200" baseline="0" dirty="0">
                <a:solidFill>
                  <a:schemeClr val="tx1"/>
                </a:solidFill>
                <a:latin typeface="Times New Roman" pitchFamily="-110" charset="0"/>
                <a:ea typeface="+mn-ea"/>
                <a:cs typeface="+mn-cs"/>
              </a:rPr>
              <a:t>today’s microprocessor-based systems include</a:t>
            </a:r>
          </a:p>
          <a:p>
            <a:endParaRPr kumimoji="1" lang="en-US" sz="1200" b="1" i="0" u="none" strike="noStrike" kern="1200" baseline="0" dirty="0">
              <a:solidFill>
                <a:schemeClr val="tx1"/>
              </a:solidFill>
              <a:latin typeface="Times New Roman" pitchFamily="-110" charset="0"/>
              <a:ea typeface="+mn-ea"/>
              <a:cs typeface="+mn-cs"/>
            </a:endParaRP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Image processing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Three-dimensional rendering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Speech recognition</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Videoconferencing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Multimedia authoring</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Voice and video annotation of files</a:t>
            </a:r>
          </a:p>
          <a:p>
            <a:r>
              <a:rPr kumimoji="1" lang="en-US" sz="1200" b="1" i="0" u="none" strike="noStrike" kern="1200" baseline="0" dirty="0">
                <a:solidFill>
                  <a:schemeClr val="tx1"/>
                </a:solidFill>
                <a:latin typeface="Times New Roman" pitchFamily="-110" charset="0"/>
                <a:ea typeface="+mn-ea"/>
                <a:cs typeface="+mn-cs"/>
              </a:rPr>
              <a:t>■ </a:t>
            </a:r>
            <a:r>
              <a:rPr kumimoji="1" lang="en-US" sz="1200" b="0" i="0" u="none" strike="noStrike" kern="1200" baseline="0" dirty="0">
                <a:solidFill>
                  <a:schemeClr val="tx1"/>
                </a:solidFill>
                <a:latin typeface="Times New Roman" pitchFamily="-110" charset="0"/>
                <a:ea typeface="+mn-ea"/>
                <a:cs typeface="+mn-cs"/>
              </a:rPr>
              <a:t> Simulation modeling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Workstation systems now support highly sophisticated engineering and scientific</a:t>
            </a:r>
          </a:p>
          <a:p>
            <a:r>
              <a:rPr kumimoji="1" lang="en-US" sz="1200" b="0" i="0" u="none" strike="noStrike" kern="1200" baseline="0" dirty="0">
                <a:solidFill>
                  <a:schemeClr val="tx1"/>
                </a:solidFill>
                <a:latin typeface="Times New Roman" pitchFamily="-110" charset="0"/>
                <a:ea typeface="+mn-ea"/>
                <a:cs typeface="+mn-cs"/>
              </a:rPr>
              <a:t>applications and have the capacity to support image and video applications. In addition,</a:t>
            </a:r>
          </a:p>
          <a:p>
            <a:r>
              <a:rPr kumimoji="1" lang="en-US" sz="1200" b="0" i="0" u="none" strike="noStrike" kern="1200" baseline="0" dirty="0">
                <a:solidFill>
                  <a:schemeClr val="tx1"/>
                </a:solidFill>
                <a:latin typeface="Times New Roman" pitchFamily="-110" charset="0"/>
                <a:ea typeface="+mn-ea"/>
                <a:cs typeface="+mn-cs"/>
              </a:rPr>
              <a:t>businesses are relying on increasingly powerful servers to handle transaction</a:t>
            </a:r>
          </a:p>
          <a:p>
            <a:r>
              <a:rPr kumimoji="1" lang="en-US" sz="1200" b="0" i="0" u="none" strike="noStrike" kern="1200" baseline="0" dirty="0">
                <a:solidFill>
                  <a:schemeClr val="tx1"/>
                </a:solidFill>
                <a:latin typeface="Times New Roman" pitchFamily="-110" charset="0"/>
                <a:ea typeface="+mn-ea"/>
                <a:cs typeface="+mn-cs"/>
              </a:rPr>
              <a:t>and database processing and to support massive client/server networks that have</a:t>
            </a:r>
          </a:p>
          <a:p>
            <a:r>
              <a:rPr kumimoji="1" lang="en-US" sz="1200" b="0" i="0" u="none" strike="noStrike" kern="1200" baseline="0" dirty="0">
                <a:solidFill>
                  <a:schemeClr val="tx1"/>
                </a:solidFill>
                <a:latin typeface="Times New Roman" pitchFamily="-110" charset="0"/>
                <a:ea typeface="+mn-ea"/>
                <a:cs typeface="+mn-cs"/>
              </a:rPr>
              <a:t>replaced the huge mainframe computer centers of yesteryear. As well, cloud service</a:t>
            </a:r>
          </a:p>
          <a:p>
            <a:r>
              <a:rPr kumimoji="1" lang="en-US" sz="1200" b="0" i="0" u="none" strike="noStrike" kern="1200" baseline="0" dirty="0">
                <a:solidFill>
                  <a:schemeClr val="tx1"/>
                </a:solidFill>
                <a:latin typeface="Times New Roman" pitchFamily="-110" charset="0"/>
                <a:ea typeface="+mn-ea"/>
                <a:cs typeface="+mn-cs"/>
              </a:rPr>
              <a:t>providers use massive high-performance banks of servers to satisfy high-volume,</a:t>
            </a:r>
          </a:p>
          <a:p>
            <a:r>
              <a:rPr kumimoji="1" lang="en-US" sz="1200" b="0" i="0" u="none" strike="noStrike" kern="1200" baseline="0" dirty="0">
                <a:solidFill>
                  <a:schemeClr val="tx1"/>
                </a:solidFill>
                <a:latin typeface="Times New Roman" pitchFamily="-110" charset="0"/>
                <a:ea typeface="+mn-ea"/>
                <a:cs typeface="+mn-cs"/>
              </a:rPr>
              <a:t>high-transaction-rate applications for a broad spectrum of clients.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What is fascinating about all this from the perspective of computer organization</a:t>
            </a:r>
          </a:p>
          <a:p>
            <a:r>
              <a:rPr kumimoji="1" lang="en-US" sz="1200" b="0" i="0" u="none" strike="noStrike" kern="1200" baseline="0" dirty="0">
                <a:solidFill>
                  <a:schemeClr val="tx1"/>
                </a:solidFill>
                <a:latin typeface="Times New Roman" pitchFamily="-110" charset="0"/>
                <a:ea typeface="+mn-ea"/>
                <a:cs typeface="+mn-cs"/>
              </a:rPr>
              <a:t>and architecture is that, on the one hand, the basic building blocks for today’s</a:t>
            </a:r>
          </a:p>
          <a:p>
            <a:r>
              <a:rPr kumimoji="1" lang="en-US" sz="1200" b="0" i="0" u="none" strike="noStrike" kern="1200" baseline="0" dirty="0">
                <a:solidFill>
                  <a:schemeClr val="tx1"/>
                </a:solidFill>
                <a:latin typeface="Times New Roman" pitchFamily="-110" charset="0"/>
                <a:ea typeface="+mn-ea"/>
                <a:cs typeface="+mn-cs"/>
              </a:rPr>
              <a:t>computer miracles are virtually the same as those of the IAS computer from over</a:t>
            </a:r>
          </a:p>
          <a:p>
            <a:r>
              <a:rPr kumimoji="1" lang="en-US" sz="1200" b="0" i="0" u="none" strike="noStrike" kern="1200" baseline="0" dirty="0">
                <a:solidFill>
                  <a:schemeClr val="tx1"/>
                </a:solidFill>
                <a:latin typeface="Times New Roman" pitchFamily="-110" charset="0"/>
                <a:ea typeface="+mn-ea"/>
                <a:cs typeface="+mn-cs"/>
              </a:rPr>
              <a:t>50 years ago, while on the other hand, the techniques for squeezing the maximum</a:t>
            </a:r>
          </a:p>
          <a:p>
            <a:r>
              <a:rPr kumimoji="1" lang="en-US" sz="1200" b="0" i="0" u="none" strike="noStrike" kern="1200" baseline="0" dirty="0">
                <a:solidFill>
                  <a:schemeClr val="tx1"/>
                </a:solidFill>
                <a:latin typeface="Times New Roman" pitchFamily="-110" charset="0"/>
                <a:ea typeface="+mn-ea"/>
                <a:cs typeface="+mn-cs"/>
              </a:rPr>
              <a:t>performance out of the materials at hand have become increasingly sophisticated.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This observation serves as a guiding principle for the presentation in this</a:t>
            </a:r>
          </a:p>
          <a:p>
            <a:r>
              <a:rPr kumimoji="1" lang="en-US" sz="1200" b="0" i="0" u="none" strike="noStrike" kern="1200" baseline="0" dirty="0">
                <a:solidFill>
                  <a:schemeClr val="tx1"/>
                </a:solidFill>
                <a:latin typeface="Times New Roman" pitchFamily="-110" charset="0"/>
                <a:ea typeface="+mn-ea"/>
                <a:cs typeface="+mn-cs"/>
              </a:rPr>
              <a:t>book. As we progress through the various elements and components of a computer,</a:t>
            </a:r>
          </a:p>
          <a:p>
            <a:r>
              <a:rPr kumimoji="1" lang="en-US" sz="1200" b="0" i="0" u="none" strike="noStrike" kern="1200" baseline="0" dirty="0">
                <a:solidFill>
                  <a:schemeClr val="tx1"/>
                </a:solidFill>
                <a:latin typeface="Times New Roman" pitchFamily="-110" charset="0"/>
                <a:ea typeface="+mn-ea"/>
                <a:cs typeface="+mn-cs"/>
              </a:rPr>
              <a:t>two objectives are pursued. First, the book explains the fundamental functionality</a:t>
            </a:r>
          </a:p>
          <a:p>
            <a:r>
              <a:rPr kumimoji="1" lang="en-US" sz="1200" b="0" i="0" u="none" strike="noStrike" kern="1200" baseline="0" dirty="0">
                <a:solidFill>
                  <a:schemeClr val="tx1"/>
                </a:solidFill>
                <a:latin typeface="Times New Roman" pitchFamily="-110" charset="0"/>
                <a:ea typeface="+mn-ea"/>
                <a:cs typeface="+mn-cs"/>
              </a:rPr>
              <a:t>in each area under consideration, and second, the book explores those techniques</a:t>
            </a:r>
          </a:p>
          <a:p>
            <a:r>
              <a:rPr kumimoji="1" lang="en-US" sz="1200" b="0" i="0" u="none" strike="noStrike" kern="1200" baseline="0" dirty="0">
                <a:solidFill>
                  <a:schemeClr val="tx1"/>
                </a:solidFill>
                <a:latin typeface="Times New Roman" pitchFamily="-110" charset="0"/>
                <a:ea typeface="+mn-ea"/>
                <a:cs typeface="+mn-cs"/>
              </a:rPr>
              <a:t>required to achieve maximum performance. In the remainder of this section, we</a:t>
            </a:r>
          </a:p>
          <a:p>
            <a:r>
              <a:rPr kumimoji="1" lang="en-US" sz="1200" b="0" i="0" u="none" strike="noStrike" kern="1200" baseline="0" dirty="0">
                <a:solidFill>
                  <a:schemeClr val="tx1"/>
                </a:solidFill>
                <a:latin typeface="Times New Roman" pitchFamily="-110" charset="0"/>
                <a:ea typeface="+mn-ea"/>
                <a:cs typeface="+mn-cs"/>
              </a:rPr>
              <a:t>highlight some of the driving factors behind the need to design for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65294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19</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a:solidFill>
                  <a:schemeClr val="tx1"/>
                </a:solidFill>
                <a:latin typeface="Times New Roman" pitchFamily="-110" charset="0"/>
                <a:ea typeface="+mn-ea"/>
                <a:cs typeface="+mn-cs"/>
              </a:rPr>
              <a:t>launched its x86 family in 1978.</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a:solidFill>
                  <a:schemeClr val="tx1"/>
                </a:solidFill>
                <a:latin typeface="Times New Roman" pitchFamily="-110" charset="0"/>
                <a:ea typeface="+mn-ea"/>
                <a:cs typeface="+mn-cs"/>
              </a:rPr>
              <a:t>built into contemporary processors are the following:</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Pipelining:</a:t>
            </a:r>
          </a:p>
          <a:p>
            <a:r>
              <a:rPr kumimoji="1" lang="en-US" sz="1200" b="0" i="0" u="none" strike="noStrike" kern="1200" baseline="0" dirty="0">
                <a:solidFill>
                  <a:schemeClr val="tx1"/>
                </a:solidFill>
                <a:latin typeface="Times New Roman" pitchFamily="-110" charset="0"/>
                <a:ea typeface="+mn-ea"/>
                <a:cs typeface="+mn-cs"/>
              </a:rPr>
              <a:t> The execution of an instruction involves multiple stages of operation,</a:t>
            </a:r>
          </a:p>
          <a:p>
            <a:r>
              <a:rPr kumimoji="1" lang="en-US" sz="1200" b="0" i="0" u="none" strike="noStrike" kern="1200" baseline="0" dirty="0">
                <a:solidFill>
                  <a:schemeClr val="tx1"/>
                </a:solidFill>
                <a:latin typeface="Times New Roman" pitchFamily="-110" charset="0"/>
                <a:ea typeface="+mn-ea"/>
                <a:cs typeface="+mn-cs"/>
              </a:rPr>
              <a:t>including fetching the instruction, decoding the </a:t>
            </a:r>
            <a:r>
              <a:rPr kumimoji="1" lang="en-US" sz="1200" b="0" i="0" u="none" strike="noStrike" kern="1200" baseline="0" dirty="0" err="1">
                <a:solidFill>
                  <a:schemeClr val="tx1"/>
                </a:solidFill>
                <a:latin typeface="Times New Roman" pitchFamily="-110" charset="0"/>
                <a:ea typeface="+mn-ea"/>
                <a:cs typeface="+mn-cs"/>
              </a:rPr>
              <a:t>opcode</a:t>
            </a:r>
            <a:r>
              <a:rPr kumimoji="1" lang="en-US" sz="1200" b="0" i="0" u="none" strike="noStrike" kern="1200" baseline="0" dirty="0">
                <a:solidFill>
                  <a:schemeClr val="tx1"/>
                </a:solidFill>
                <a:latin typeface="Times New Roman" pitchFamily="-110" charset="0"/>
                <a:ea typeface="+mn-ea"/>
                <a:cs typeface="+mn-cs"/>
              </a:rPr>
              <a:t>, fetching operands,</a:t>
            </a:r>
          </a:p>
          <a:p>
            <a:r>
              <a:rPr kumimoji="1" lang="en-US" sz="1200" b="0" i="0" u="none" strike="noStrike" kern="1200" baseline="0" dirty="0">
                <a:solidFill>
                  <a:schemeClr val="tx1"/>
                </a:solidFill>
                <a:latin typeface="Times New Roman" pitchFamily="-110" charset="0"/>
                <a:ea typeface="+mn-ea"/>
                <a:cs typeface="+mn-cs"/>
              </a:rPr>
              <a:t>performing a calculation, and so on. Pipelining enables a processor to</a:t>
            </a:r>
          </a:p>
          <a:p>
            <a:r>
              <a:rPr kumimoji="1" lang="en-US" sz="1200" b="0" i="0" u="none" strike="noStrike" kern="1200" baseline="0" dirty="0">
                <a:solidFill>
                  <a:schemeClr val="tx1"/>
                </a:solidFill>
                <a:latin typeface="Times New Roman" pitchFamily="-110" charset="0"/>
                <a:ea typeface="+mn-ea"/>
                <a:cs typeface="+mn-cs"/>
              </a:rPr>
              <a:t>work simultaneously on multiple instructions by performing a different phase</a:t>
            </a:r>
          </a:p>
          <a:p>
            <a:r>
              <a:rPr kumimoji="1" lang="en-US" sz="1200" b="0" i="0" u="none" strike="noStrike" kern="1200" baseline="0" dirty="0">
                <a:solidFill>
                  <a:schemeClr val="tx1"/>
                </a:solidFill>
                <a:latin typeface="Times New Roman" pitchFamily="-110" charset="0"/>
                <a:ea typeface="+mn-ea"/>
                <a:cs typeface="+mn-cs"/>
              </a:rPr>
              <a:t>for each of the multiple instructions at the same time. The processor overlaps</a:t>
            </a:r>
          </a:p>
          <a:p>
            <a:r>
              <a:rPr kumimoji="1" lang="en-US" sz="1200" b="0" i="0" u="none" strike="noStrike" kern="1200" baseline="0" dirty="0">
                <a:solidFill>
                  <a:schemeClr val="tx1"/>
                </a:solidFill>
                <a:latin typeface="Times New Roman" pitchFamily="-110" charset="0"/>
                <a:ea typeface="+mn-ea"/>
                <a:cs typeface="+mn-cs"/>
              </a:rPr>
              <a:t>operations by moving data or instructions into a conceptual pipe with all</a:t>
            </a:r>
          </a:p>
          <a:p>
            <a:r>
              <a:rPr kumimoji="1" lang="en-US" sz="1200" b="0" i="0" u="none" strike="noStrike" kern="1200" baseline="0" dirty="0">
                <a:solidFill>
                  <a:schemeClr val="tx1"/>
                </a:solidFill>
                <a:latin typeface="Times New Roman" pitchFamily="-110" charset="0"/>
                <a:ea typeface="+mn-ea"/>
                <a:cs typeface="+mn-cs"/>
              </a:rPr>
              <a:t>stages of the pipe processing simultaneously. For example, while one instruction</a:t>
            </a:r>
          </a:p>
          <a:p>
            <a:r>
              <a:rPr kumimoji="1" lang="en-US" sz="1200" b="0" i="0" u="none" strike="noStrike" kern="1200" baseline="0" dirty="0">
                <a:solidFill>
                  <a:schemeClr val="tx1"/>
                </a:solidFill>
                <a:latin typeface="Times New Roman" pitchFamily="-110" charset="0"/>
                <a:ea typeface="+mn-ea"/>
                <a:cs typeface="+mn-cs"/>
              </a:rPr>
              <a:t>is being executed, the computer is decoding the next instruction. This is</a:t>
            </a:r>
          </a:p>
          <a:p>
            <a:r>
              <a:rPr kumimoji="1" lang="en-US" sz="1200" b="0" i="0" u="none" strike="noStrike" kern="1200" baseline="0" dirty="0">
                <a:solidFill>
                  <a:schemeClr val="tx1"/>
                </a:solidFill>
                <a:latin typeface="Times New Roman" pitchFamily="-110" charset="0"/>
                <a:ea typeface="+mn-ea"/>
                <a:cs typeface="+mn-cs"/>
              </a:rPr>
              <a:t>the same principle as seen in an assembly line.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Branch prediction: </a:t>
            </a:r>
          </a:p>
          <a:p>
            <a:r>
              <a:rPr kumimoji="1" lang="en-US" sz="1200" b="0" kern="1200" baseline="0" dirty="0">
                <a:solidFill>
                  <a:schemeClr val="tx1"/>
                </a:solidFill>
                <a:latin typeface="Times New Roman" pitchFamily="-110" charset="0"/>
                <a:ea typeface="+mn-ea"/>
                <a:cs typeface="+mn-cs"/>
              </a:rPr>
              <a:t>The processor looks ahead in the instruction code fetched</a:t>
            </a:r>
          </a:p>
          <a:p>
            <a:r>
              <a:rPr kumimoji="1" lang="en-US" sz="1200" kern="1200" baseline="0" dirty="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a:solidFill>
                  <a:schemeClr val="tx1"/>
                </a:solidFill>
                <a:latin typeface="Times New Roman" pitchFamily="-110" charset="0"/>
                <a:ea typeface="+mn-ea"/>
                <a:cs typeface="+mn-cs"/>
              </a:rPr>
              <a:t>the amount of work available for the processor to execute.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Superscalar execution: </a:t>
            </a:r>
          </a:p>
          <a:p>
            <a:r>
              <a:rPr kumimoji="1" lang="en-US" sz="1200" b="0" i="0" u="none" strike="noStrike" kern="1200" baseline="0" dirty="0">
                <a:solidFill>
                  <a:schemeClr val="tx1"/>
                </a:solidFill>
                <a:latin typeface="Times New Roman" pitchFamily="-110" charset="0"/>
                <a:ea typeface="+mn-ea"/>
                <a:cs typeface="+mn-cs"/>
              </a:rPr>
              <a:t>This is the ability to issue more than one instruction</a:t>
            </a:r>
          </a:p>
          <a:p>
            <a:r>
              <a:rPr kumimoji="1" lang="en-US" sz="1200" b="0" i="0" u="none" strike="noStrike" kern="1200" baseline="0" dirty="0">
                <a:solidFill>
                  <a:schemeClr val="tx1"/>
                </a:solidFill>
                <a:latin typeface="Times New Roman" pitchFamily="-110" charset="0"/>
                <a:ea typeface="+mn-ea"/>
                <a:cs typeface="+mn-cs"/>
              </a:rPr>
              <a:t>in every processor clock cycle. In effect, multiple parallel pipelines are used.</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flow analysis: </a:t>
            </a:r>
          </a:p>
          <a:p>
            <a:r>
              <a:rPr kumimoji="1" lang="en-US" sz="1200" b="0" kern="1200" baseline="0" dirty="0">
                <a:solidFill>
                  <a:schemeClr val="tx1"/>
                </a:solidFill>
                <a:latin typeface="Times New Roman" pitchFamily="-110" charset="0"/>
                <a:ea typeface="+mn-ea"/>
                <a:cs typeface="+mn-cs"/>
              </a:rPr>
              <a:t>The processor analyzes which instructions are dependent</a:t>
            </a:r>
          </a:p>
          <a:p>
            <a:r>
              <a:rPr kumimoji="1" lang="en-US" sz="1200" kern="1200" baseline="0" dirty="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a:solidFill>
                  <a:schemeClr val="tx1"/>
                </a:solidFill>
                <a:latin typeface="Times New Roman" pitchFamily="-110" charset="0"/>
                <a:ea typeface="+mn-ea"/>
                <a:cs typeface="+mn-cs"/>
              </a:rPr>
              <a:t>the original program order. This prevents unnecessary delay.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Speculative execution: </a:t>
            </a:r>
          </a:p>
          <a:p>
            <a:r>
              <a:rPr kumimoji="1" lang="en-US" sz="1200" b="0" kern="1200" baseline="0" dirty="0">
                <a:solidFill>
                  <a:schemeClr val="tx1"/>
                </a:solidFill>
                <a:latin typeface="Times New Roman" pitchFamily="-110" charset="0"/>
                <a:ea typeface="+mn-ea"/>
                <a:cs typeface="+mn-cs"/>
              </a:rPr>
              <a:t>Using branch prediction and data flow analysis, some</a:t>
            </a:r>
          </a:p>
          <a:p>
            <a:r>
              <a:rPr kumimoji="1" lang="en-US" sz="1200" kern="1200" baseline="0" dirty="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a:solidFill>
                  <a:schemeClr val="tx1"/>
                </a:solidFill>
                <a:latin typeface="Times New Roman" pitchFamily="-110" charset="0"/>
                <a:ea typeface="+mn-ea"/>
                <a:cs typeface="+mn-cs"/>
              </a:rPr>
              <a:t>in the program execution, holding the results in temporary locations.</a:t>
            </a:r>
          </a:p>
          <a:p>
            <a:r>
              <a:rPr kumimoji="1" lang="en-US" sz="1200" kern="1200" baseline="0" dirty="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a:solidFill>
                  <a:schemeClr val="tx1"/>
                </a:solidFill>
                <a:latin typeface="Times New Roman" pitchFamily="-110" charset="0"/>
                <a:ea typeface="+mn-ea"/>
                <a:cs typeface="+mn-cs"/>
              </a:rPr>
              <a:t>executing instructions that are likely to be needed.</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These and other sophisticated techniques are made necessary by the sheer</a:t>
            </a:r>
          </a:p>
          <a:p>
            <a:r>
              <a:rPr kumimoji="1" lang="en-US" sz="1200" b="0" i="0" u="none" strike="noStrike" kern="1200" baseline="0" dirty="0">
                <a:solidFill>
                  <a:schemeClr val="tx1"/>
                </a:solidFill>
                <a:latin typeface="Times New Roman" pitchFamily="-110" charset="0"/>
                <a:ea typeface="+mn-ea"/>
                <a:cs typeface="+mn-cs"/>
              </a:rPr>
              <a:t>power of the processor. Collectively they make it possible to execute many instructions</a:t>
            </a:r>
          </a:p>
          <a:p>
            <a:r>
              <a:rPr kumimoji="1" lang="en-US" sz="1200" b="0" i="0" u="none" strike="noStrike" kern="1200" baseline="0" dirty="0">
                <a:solidFill>
                  <a:schemeClr val="tx1"/>
                </a:solidFill>
                <a:latin typeface="Times New Roman" pitchFamily="-110" charset="0"/>
                <a:ea typeface="+mn-ea"/>
                <a:cs typeface="+mn-cs"/>
              </a:rPr>
              <a:t>per processor cycle, rather than to take many cycles per instruction.</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b="0" i="0" u="none" strike="noStrike" kern="1200" baseline="0">
                <a:solidFill>
                  <a:schemeClr val="tx1"/>
                </a:solidFill>
                <a:latin typeface="Times New Roman"/>
                <a:ea typeface="+mn-ea"/>
                <a:cs typeface="+mn-cs"/>
              </a:rPr>
              <a:t> We now look in a general way at the internal structure of a computer. We begin with</a:t>
            </a:r>
          </a:p>
          <a:p>
            <a:pPr lvl="0">
              <a:defRPr/>
            </a:pPr>
            <a:r>
              <a:rPr kumimoji="1" lang="en-US" sz="1200" b="0" i="0" u="none" strike="noStrike" kern="1200" baseline="0">
                <a:solidFill>
                  <a:schemeClr val="tx1"/>
                </a:solidFill>
                <a:latin typeface="Times New Roman"/>
                <a:ea typeface="+mn-ea"/>
                <a:cs typeface="+mn-cs"/>
              </a:rPr>
              <a:t>a traditional computer with a single processor that employs a microprogrammed</a:t>
            </a:r>
          </a:p>
          <a:p>
            <a:pPr lvl="0">
              <a:defRPr/>
            </a:pPr>
            <a:r>
              <a:rPr kumimoji="1" lang="en-US" sz="1200" b="0" i="0" u="none" strike="noStrike" kern="1200" baseline="0">
                <a:solidFill>
                  <a:schemeClr val="tx1"/>
                </a:solidFill>
                <a:latin typeface="Times New Roman"/>
                <a:ea typeface="+mn-ea"/>
                <a:cs typeface="+mn-cs"/>
              </a:rPr>
              <a:t>control unit, then examine a typical multicore structure.</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Figure 1.1 provides a hierarchical view</a:t>
            </a:r>
          </a:p>
          <a:p>
            <a:pPr lvl="0">
              <a:defRPr/>
            </a:pPr>
            <a:r>
              <a:rPr kumimoji="1" lang="en-US" sz="1200" b="0" i="0" u="none" strike="noStrike" kern="1200" baseline="0">
                <a:solidFill>
                  <a:schemeClr val="tx1"/>
                </a:solidFill>
                <a:latin typeface="Times New Roman"/>
                <a:ea typeface="+mn-ea"/>
                <a:cs typeface="+mn-cs"/>
              </a:rPr>
              <a:t>of the internal structure of a traditional single-processor computer.</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20</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a:solidFill>
                  <a:schemeClr val="tx1"/>
                </a:solidFill>
                <a:latin typeface="Times New Roman" pitchFamily="-110" charset="0"/>
                <a:ea typeface="+mn-ea"/>
                <a:cs typeface="+mn-cs"/>
              </a:rPr>
              <a:t>mismatch among the capabilities of the various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problem created by such mismatches is particularly critical at the</a:t>
            </a:r>
          </a:p>
          <a:p>
            <a:r>
              <a:rPr kumimoji="1" lang="en-US" sz="1200" kern="1200" baseline="0" dirty="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a:solidFill>
                  <a:schemeClr val="tx1"/>
                </a:solidFill>
                <a:latin typeface="Times New Roman" pitchFamily="-110" charset="0"/>
                <a:ea typeface="+mn-ea"/>
                <a:cs typeface="+mn-cs"/>
              </a:rPr>
              <a:t>“wider” rather than “deeper” and by using wide bus data paths.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a:solidFill>
                  <a:schemeClr val="tx1"/>
                </a:solidFill>
                <a:latin typeface="Times New Roman" pitchFamily="-110" charset="0"/>
                <a:ea typeface="+mn-ea"/>
                <a:cs typeface="+mn-cs"/>
              </a:rPr>
              <a:t>or other buffering scheme on the DRAM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a:solidFill>
                  <a:schemeClr val="tx1"/>
                </a:solidFill>
                <a:latin typeface="Times New Roman" pitchFamily="-110" charset="0"/>
                <a:ea typeface="+mn-ea"/>
                <a:cs typeface="+mn-cs"/>
              </a:rPr>
              <a:t>as on an off-chip cache close to the processor chip.</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a:solidFill>
                  <a:schemeClr val="tx1"/>
                </a:solidFill>
                <a:latin typeface="Times New Roman" pitchFamily="-110" charset="0"/>
                <a:ea typeface="+mn-ea"/>
                <a:cs typeface="+mn-cs"/>
              </a:rPr>
              <a:t>flow.</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21</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a:solidFill>
                  <a:schemeClr val="tx1"/>
                </a:solidFill>
                <a:latin typeface="Times New Roman" pitchFamily="-110" charset="0"/>
                <a:ea typeface="+mn-ea"/>
                <a:cs typeface="+mn-cs"/>
              </a:rPr>
              <a:t>that support the use of peripherals with intensive I/O demands. Figure 2.1 gives</a:t>
            </a:r>
          </a:p>
          <a:p>
            <a:r>
              <a:rPr kumimoji="1" lang="en-US" sz="1200" kern="1200" baseline="0" dirty="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a:solidFill>
                  <a:schemeClr val="tx1"/>
                </a:solidFill>
                <a:latin typeface="Times New Roman" pitchFamily="-110" charset="0"/>
                <a:ea typeface="+mn-ea"/>
                <a:cs typeface="+mn-cs"/>
              </a:rPr>
              <a:t>demands.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a:solidFill>
                  <a:schemeClr val="tx1"/>
                </a:solidFill>
                <a:latin typeface="Times New Roman" pitchFamily="-110" charset="0"/>
                <a:ea typeface="+mn-ea"/>
                <a:cs typeface="+mn-cs"/>
              </a:rPr>
              <a:t>rethought to cope with two constantly evolving factors: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a:solidFill>
                  <a:schemeClr val="tx1"/>
                </a:solidFill>
                <a:latin typeface="Times New Roman" pitchFamily="-110" charset="0"/>
                <a:ea typeface="+mn-ea"/>
                <a:cs typeface="+mn-cs"/>
              </a:rPr>
              <a:t>(processor, buses, memory, peripherals) differs greatly from one type of</a:t>
            </a:r>
          </a:p>
          <a:p>
            <a:r>
              <a:rPr kumimoji="1" lang="en-US" sz="1200" kern="1200" baseline="0" dirty="0">
                <a:solidFill>
                  <a:schemeClr val="tx1"/>
                </a:solidFill>
                <a:latin typeface="Times New Roman" pitchFamily="-110" charset="0"/>
                <a:ea typeface="+mn-ea"/>
                <a:cs typeface="+mn-cs"/>
              </a:rPr>
              <a:t>element to another.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a:solidFill>
                  <a:schemeClr val="tx1"/>
                </a:solidFill>
                <a:latin typeface="Times New Roman" pitchFamily="-110" charset="0"/>
                <a:ea typeface="+mn-ea"/>
                <a:cs typeface="+mn-cs"/>
              </a:rPr>
              <a:t>access patterns.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a:solidFill>
                  <a:schemeClr val="tx1"/>
                </a:solidFill>
                <a:latin typeface="Times New Roman" pitchFamily="-110" charset="0"/>
                <a:ea typeface="+mn-ea"/>
                <a:cs typeface="+mn-cs"/>
              </a:rPr>
              <a:t>the current state of that art.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a:solidFill>
                  <a:schemeClr val="tx1"/>
                </a:solidFill>
                <a:latin typeface="Times New Roman" pitchFamily="-110" charset="0"/>
                <a:ea typeface="+mn-ea"/>
                <a:cs typeface="+mn-cs"/>
              </a:rPr>
              <a:t>means that individual operations are executed more rapidly.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a:solidFill>
                  <a:schemeClr val="tx1"/>
                </a:solidFill>
                <a:latin typeface="Times New Roman" pitchFamily="-110" charset="0"/>
                <a:ea typeface="+mn-ea"/>
                <a:cs typeface="+mn-cs"/>
              </a:rPr>
              <a:t>chip itself to the cache, cache access times drop significantly.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a:solidFill>
                  <a:schemeClr val="tx1"/>
                </a:solidFill>
                <a:latin typeface="Times New Roman" pitchFamily="-110" charset="0"/>
                <a:ea typeface="+mn-ea"/>
                <a:cs typeface="+mn-cs"/>
              </a:rPr>
              <a:t>processors on the same chip, also referred to as multiple cores, or </a:t>
            </a:r>
            <a:r>
              <a:rPr kumimoji="1" lang="en-US" sz="1200" b="1" kern="1200" baseline="0" dirty="0">
                <a:solidFill>
                  <a:schemeClr val="tx1"/>
                </a:solidFill>
                <a:latin typeface="Times New Roman" pitchFamily="-110" charset="0"/>
                <a:ea typeface="+mn-ea"/>
                <a:cs typeface="+mn-cs"/>
              </a:rPr>
              <a:t>multicore,</a:t>
            </a:r>
          </a:p>
          <a:p>
            <a:r>
              <a:rPr kumimoji="1" lang="en-US" sz="1200" kern="1200" baseline="0" dirty="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a:solidFill>
                  <a:schemeClr val="tx1"/>
                </a:solidFill>
                <a:latin typeface="Times New Roman" pitchFamily="-110" charset="0"/>
                <a:ea typeface="+mn-ea"/>
                <a:cs typeface="+mn-cs"/>
              </a:rPr>
              <a:t>processing logic.</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a:solidFill>
                  <a:schemeClr val="tx1"/>
                </a:solidFill>
                <a:latin typeface="Times New Roman" pitchFamily="-110" charset="0"/>
                <a:ea typeface="+mn-ea"/>
                <a:cs typeface="+mn-cs"/>
              </a:rPr>
              <a:t>shared by all the processors. </a:t>
            </a:r>
            <a:r>
              <a:rPr kumimoji="1" lang="en-US" sz="1200" b="0" i="0" u="none" strike="noStrike" kern="1200" baseline="0" dirty="0">
                <a:solidFill>
                  <a:schemeClr val="tx1"/>
                </a:solidFill>
                <a:latin typeface="Times New Roman" pitchFamily="-110" charset="0"/>
                <a:ea typeface="+mn-ea"/>
                <a:cs typeface="+mn-cs"/>
              </a:rPr>
              <a:t>It is now common for the second-level</a:t>
            </a:r>
          </a:p>
          <a:p>
            <a:r>
              <a:rPr kumimoji="1" lang="en-US" sz="1200" b="0" i="0" u="none" strike="noStrike" kern="1200" baseline="0" dirty="0">
                <a:solidFill>
                  <a:schemeClr val="tx1"/>
                </a:solidFill>
                <a:latin typeface="Times New Roman" pitchFamily="-110" charset="0"/>
                <a:ea typeface="+mn-ea"/>
                <a:cs typeface="+mn-cs"/>
              </a:rPr>
              <a:t>cache to also be private to each core.</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a:solidFill>
                  <a:schemeClr val="tx1"/>
                </a:solidFill>
                <a:latin typeface="Times New Roman" pitchFamily="-110" charset="0"/>
                <a:ea typeface="+mn-ea"/>
                <a:cs typeface="+mn-cs"/>
              </a:rPr>
              <a:t>number of cores have led to the introduction of a new term: </a:t>
            </a:r>
            <a:r>
              <a:rPr kumimoji="1" lang="en-US" sz="1200" b="1" kern="1200" baseline="0" dirty="0">
                <a:solidFill>
                  <a:schemeClr val="tx1"/>
                </a:solidFill>
                <a:latin typeface="Times New Roman" pitchFamily="-110" charset="0"/>
                <a:ea typeface="+mn-ea"/>
                <a:cs typeface="+mn-cs"/>
              </a:rPr>
              <a:t>many integrated core</a:t>
            </a:r>
          </a:p>
          <a:p>
            <a:r>
              <a:rPr kumimoji="1" lang="en-US" sz="1200" b="1" kern="1200" baseline="0" dirty="0">
                <a:solidFill>
                  <a:schemeClr val="tx1"/>
                </a:solidFill>
                <a:latin typeface="Times New Roman" pitchFamily="-110" charset="0"/>
                <a:ea typeface="+mn-ea"/>
                <a:cs typeface="+mn-cs"/>
              </a:rPr>
              <a:t>(MIC).</a:t>
            </a:r>
          </a:p>
          <a:p>
            <a:endParaRPr kumimoji="1" lang="en-US" sz="1200" b="1"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multicore and MIC strategy involves a homogeneous collection of</a:t>
            </a:r>
          </a:p>
          <a:p>
            <a:r>
              <a:rPr kumimoji="1" lang="en-US" sz="1200" kern="1200" baseline="0" dirty="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a:solidFill>
                  <a:schemeClr val="tx1"/>
                </a:solidFill>
                <a:latin typeface="Times New Roman" pitchFamily="-110" charset="0"/>
                <a:ea typeface="+mn-ea"/>
                <a:cs typeface="+mn-cs"/>
              </a:rPr>
              <a:t>plus </a:t>
            </a:r>
            <a:r>
              <a:rPr kumimoji="1" lang="en-US" sz="1200" b="1" kern="1200" baseline="0" dirty="0">
                <a:solidFill>
                  <a:schemeClr val="tx1"/>
                </a:solidFill>
                <a:latin typeface="Times New Roman" pitchFamily="-110" charset="0"/>
                <a:ea typeface="+mn-ea"/>
                <a:cs typeface="+mn-cs"/>
              </a:rPr>
              <a:t>graphics processing units (GPUs) </a:t>
            </a:r>
            <a:r>
              <a:rPr kumimoji="1" lang="en-US" sz="1200" b="0" kern="1200" baseline="0" dirty="0">
                <a:solidFill>
                  <a:schemeClr val="tx1"/>
                </a:solidFill>
                <a:latin typeface="Times New Roman" pitchFamily="-110" charset="0"/>
                <a:ea typeface="+mn-ea"/>
                <a:cs typeface="+mn-cs"/>
              </a:rPr>
              <a:t>and specialized cores for video processing</a:t>
            </a:r>
          </a:p>
          <a:p>
            <a:r>
              <a:rPr kumimoji="1" lang="en-US" sz="1200" kern="1200" baseline="0" dirty="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a:solidFill>
                  <a:schemeClr val="tx1"/>
                </a:solidFill>
                <a:latin typeface="Times New Roman" pitchFamily="-110" charset="0"/>
                <a:ea typeface="+mn-ea"/>
                <a:cs typeface="+mn-cs"/>
              </a:rPr>
              <a:t>video.</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a:solidFill>
                  <a:schemeClr val="tx1"/>
                </a:solidFill>
                <a:latin typeface="Times New Roman" pitchFamily="-110" charset="0"/>
                <a:ea typeface="+mn-ea"/>
                <a:cs typeface="+mn-cs"/>
              </a:rPr>
              <a:t>CPU [FATA08, PROP11]. When a broad range of applications are supported</a:t>
            </a:r>
          </a:p>
          <a:p>
            <a:r>
              <a:rPr kumimoji="1" lang="en-US" sz="1200" kern="1200" baseline="0" dirty="0">
                <a:solidFill>
                  <a:schemeClr val="tx1"/>
                </a:solidFill>
                <a:latin typeface="Times New Roman" pitchFamily="-110" charset="0"/>
                <a:ea typeface="+mn-ea"/>
                <a:cs typeface="+mn-cs"/>
              </a:rPr>
              <a:t>by such a processor, the term </a:t>
            </a:r>
            <a:r>
              <a:rPr kumimoji="1" lang="en-US" sz="1200" b="1" kern="1200" baseline="0" dirty="0">
                <a:solidFill>
                  <a:schemeClr val="tx1"/>
                </a:solidFill>
                <a:latin typeface="Times New Roman" pitchFamily="-110" charset="0"/>
                <a:ea typeface="+mn-ea"/>
                <a:cs typeface="+mn-cs"/>
              </a:rPr>
              <a:t>general-purpose computing on GPUs (GPGPU)</a:t>
            </a:r>
          </a:p>
          <a:p>
            <a:r>
              <a:rPr kumimoji="1" lang="en-US" sz="1200" kern="1200" baseline="0" dirty="0">
                <a:solidFill>
                  <a:schemeClr val="tx1"/>
                </a:solidFill>
                <a:latin typeface="Times New Roman" pitchFamily="-110" charset="0"/>
                <a:ea typeface="+mn-ea"/>
                <a:cs typeface="+mn-cs"/>
              </a:rPr>
              <a:t>is used.</a:t>
            </a:r>
          </a:p>
          <a:p>
            <a:r>
              <a:rPr kumimoji="1" lang="en-US" sz="1200" b="0" i="0" u="none" strike="noStrike" kern="1200" baseline="0" dirty="0">
                <a:solidFill>
                  <a:schemeClr val="tx1"/>
                </a:solidFill>
                <a:latin typeface="Times New Roman" pitchFamily="-110" charset="0"/>
                <a:ea typeface="+mn-ea"/>
                <a:cs typeface="+mn-cs"/>
              </a:rPr>
              <a:t> </a:t>
            </a:r>
          </a:p>
          <a:p>
            <a:r>
              <a:rPr kumimoji="1" lang="en-US" sz="1200" b="0" i="0" u="none" strike="noStrike" kern="1200" baseline="0" dirty="0">
                <a:solidFill>
                  <a:schemeClr val="tx1"/>
                </a:solidFill>
                <a:latin typeface="Times New Roman" pitchFamily="-110" charset="0"/>
                <a:ea typeface="+mn-ea"/>
                <a:cs typeface="+mn-cs"/>
              </a:rPr>
              <a:t>We explore design characteristics of multicore computers in Chapter 18 and</a:t>
            </a:r>
          </a:p>
          <a:p>
            <a:r>
              <a:rPr kumimoji="1" lang="en-US" sz="1200" b="0" i="0" u="none" strike="noStrike" kern="1200" baseline="0" dirty="0">
                <a:solidFill>
                  <a:schemeClr val="tx1"/>
                </a:solidFill>
                <a:latin typeface="Times New Roman" pitchFamily="-110" charset="0"/>
                <a:ea typeface="+mn-ea"/>
                <a:cs typeface="+mn-cs"/>
              </a:rPr>
              <a:t>GPGPUs in Chapter 19.</a:t>
            </a:r>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b="0" i="0" u="none" strike="noStrike" kern="1200" baseline="0" dirty="0">
                <a:solidFill>
                  <a:schemeClr val="tx1"/>
                </a:solidFill>
                <a:latin typeface="Times New Roman" pitchFamily="-110" charset="0"/>
                <a:ea typeface="+mn-ea"/>
                <a:cs typeface="+mn-cs"/>
              </a:rPr>
              <a:t>Computer system designers look for ways to improve system performance by</a:t>
            </a:r>
          </a:p>
          <a:p>
            <a:r>
              <a:rPr kumimoji="1" lang="en-US" sz="1200" b="0" i="0" u="none" strike="noStrike" kern="1200" baseline="0" dirty="0">
                <a:solidFill>
                  <a:schemeClr val="tx1"/>
                </a:solidFill>
                <a:latin typeface="Times New Roman" pitchFamily="-110" charset="0"/>
                <a:ea typeface="+mn-ea"/>
                <a:cs typeface="+mn-cs"/>
              </a:rPr>
              <a:t>advances in technology or change in design. Examples include the use of parallel</a:t>
            </a:r>
          </a:p>
          <a:p>
            <a:r>
              <a:rPr kumimoji="1" lang="en-US" sz="1200" b="0" i="0" u="none" strike="noStrike" kern="1200" baseline="0" dirty="0">
                <a:solidFill>
                  <a:schemeClr val="tx1"/>
                </a:solidFill>
                <a:latin typeface="Times New Roman" pitchFamily="-110" charset="0"/>
                <a:ea typeface="+mn-ea"/>
                <a:cs typeface="+mn-cs"/>
              </a:rPr>
              <a:t>processors, the use of a memory cache hierarchy, and speedup in memory access</a:t>
            </a:r>
          </a:p>
          <a:p>
            <a:r>
              <a:rPr kumimoji="1" lang="en-US" sz="1200" b="0" i="0" u="none" strike="noStrike" kern="1200" baseline="0" dirty="0">
                <a:solidFill>
                  <a:schemeClr val="tx1"/>
                </a:solidFill>
                <a:latin typeface="Times New Roman" pitchFamily="-110" charset="0"/>
                <a:ea typeface="+mn-ea"/>
                <a:cs typeface="+mn-cs"/>
              </a:rPr>
              <a:t>time and I/O transfer rate due to technology improvements. In all of these cases, it is</a:t>
            </a:r>
          </a:p>
          <a:p>
            <a:r>
              <a:rPr kumimoji="1" lang="en-US" sz="1200" b="0" i="0" u="none" strike="noStrike" kern="1200" baseline="0" dirty="0">
                <a:solidFill>
                  <a:schemeClr val="tx1"/>
                </a:solidFill>
                <a:latin typeface="Times New Roman" pitchFamily="-110" charset="0"/>
                <a:ea typeface="+mn-ea"/>
                <a:cs typeface="+mn-cs"/>
              </a:rPr>
              <a:t>important to note that a speedup in one aspect of the technology or design does not</a:t>
            </a:r>
          </a:p>
          <a:p>
            <a:r>
              <a:rPr kumimoji="1" lang="en-US" sz="1200" b="0" i="0" u="none" strike="noStrike" kern="1200" baseline="0" dirty="0">
                <a:solidFill>
                  <a:schemeClr val="tx1"/>
                </a:solidFill>
                <a:latin typeface="Times New Roman" pitchFamily="-110" charset="0"/>
                <a:ea typeface="+mn-ea"/>
                <a:cs typeface="+mn-cs"/>
              </a:rPr>
              <a:t>result in a corresponding improvement in performance. This limitation is succinctly</a:t>
            </a:r>
          </a:p>
          <a:p>
            <a:r>
              <a:rPr kumimoji="1" lang="en-US" sz="1200" b="0" i="0" u="none" strike="noStrike" kern="1200" baseline="0" dirty="0">
                <a:solidFill>
                  <a:schemeClr val="tx1"/>
                </a:solidFill>
                <a:latin typeface="Times New Roman" pitchFamily="-110" charset="0"/>
                <a:ea typeface="+mn-ea"/>
                <a:cs typeface="+mn-cs"/>
              </a:rPr>
              <a:t>expressed by Amdahl’s law.</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Amdahl’s law was first proposed by Gene Amdahl in 1967 ([AMDA67],</a:t>
            </a:r>
          </a:p>
          <a:p>
            <a:r>
              <a:rPr kumimoji="1" lang="en-US" sz="1200" b="0" i="0" u="none" strike="noStrike" kern="1200" baseline="0" dirty="0">
                <a:solidFill>
                  <a:schemeClr val="tx1"/>
                </a:solidFill>
                <a:latin typeface="Times New Roman" pitchFamily="-110" charset="0"/>
                <a:ea typeface="+mn-ea"/>
                <a:cs typeface="+mn-cs"/>
              </a:rPr>
              <a:t>[AMDA13]) and deals with the potential speedup of a program using multiple processors</a:t>
            </a:r>
          </a:p>
          <a:p>
            <a:r>
              <a:rPr kumimoji="1" lang="en-US" sz="1200" b="0" i="0" u="none" strike="noStrike" kern="1200" baseline="0" dirty="0">
                <a:solidFill>
                  <a:schemeClr val="tx1"/>
                </a:solidFill>
                <a:latin typeface="Times New Roman" pitchFamily="-110" charset="0"/>
                <a:ea typeface="+mn-ea"/>
                <a:cs typeface="+mn-cs"/>
              </a:rPr>
              <a:t>compared to a single processor.</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Nevertheless, Amdahl’s law illustrates the problems facing industry in the development</a:t>
            </a:r>
          </a:p>
          <a:p>
            <a:r>
              <a:rPr kumimoji="1" lang="en-US" sz="1200" b="0" i="0" u="none" strike="noStrike" kern="1200" baseline="0" dirty="0">
                <a:solidFill>
                  <a:schemeClr val="tx1"/>
                </a:solidFill>
                <a:latin typeface="Times New Roman" pitchFamily="-110" charset="0"/>
                <a:ea typeface="+mn-ea"/>
                <a:cs typeface="+mn-cs"/>
              </a:rPr>
              <a:t>of multicore machines with an ever-growing number of cores: The software</a:t>
            </a:r>
          </a:p>
          <a:p>
            <a:r>
              <a:rPr kumimoji="1" lang="en-US" sz="1200" b="0" i="0" u="none" strike="noStrike" kern="1200" baseline="0" dirty="0">
                <a:solidFill>
                  <a:schemeClr val="tx1"/>
                </a:solidFill>
                <a:latin typeface="Times New Roman" pitchFamily="-110" charset="0"/>
                <a:ea typeface="+mn-ea"/>
                <a:cs typeface="+mn-cs"/>
              </a:rPr>
              <a:t>that runs on such machines must be adapted to a highly parallel execution environment</a:t>
            </a:r>
          </a:p>
          <a:p>
            <a:r>
              <a:rPr kumimoji="1" lang="en-US" sz="1200" b="0" i="0" u="none" strike="noStrike" kern="1200" baseline="0" dirty="0">
                <a:solidFill>
                  <a:schemeClr val="tx1"/>
                </a:solidFill>
                <a:latin typeface="Times New Roman" pitchFamily="-110" charset="0"/>
                <a:ea typeface="+mn-ea"/>
                <a:cs typeface="+mn-cs"/>
              </a:rPr>
              <a:t>to exploit the power of parallel processing.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Amdahl’s law can be generalized to evaluate any design or technical improvement</a:t>
            </a:r>
          </a:p>
          <a:p>
            <a:r>
              <a:rPr kumimoji="1" lang="en-US" sz="1200" b="0" i="0" u="none" strike="noStrike" kern="1200" baseline="0" dirty="0">
                <a:solidFill>
                  <a:schemeClr val="tx1"/>
                </a:solidFill>
                <a:latin typeface="Times New Roman" pitchFamily="-110" charset="0"/>
                <a:ea typeface="+mn-ea"/>
                <a:cs typeface="+mn-cs"/>
              </a:rPr>
              <a:t>in a computer system.</a:t>
            </a:r>
            <a:endParaRPr lang="en-US" sz="1200" baseline="0" dirty="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Consider a program running on a single processor such that a fraction</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0" kern="1200" baseline="0" dirty="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a:solidFill>
                  <a:schemeClr val="tx1"/>
                </a:solidFill>
                <a:latin typeface="Times New Roman" pitchFamily="-110" charset="0"/>
                <a:ea typeface="+mn-ea"/>
                <a:cs typeface="+mn-cs"/>
              </a:rPr>
              <a:t>.</a:t>
            </a:r>
          </a:p>
          <a:p>
            <a:r>
              <a:rPr kumimoji="1" lang="en-US" sz="1200" kern="1200" baseline="0" dirty="0">
                <a:solidFill>
                  <a:schemeClr val="tx1"/>
                </a:solidFill>
                <a:latin typeface="Times New Roman" pitchFamily="-110" charset="0"/>
                <a:ea typeface="+mn-ea"/>
                <a:cs typeface="+mn-cs"/>
              </a:rPr>
              <a:t>Let </a:t>
            </a:r>
            <a:r>
              <a:rPr kumimoji="1" lang="en-US" sz="1200" i="1" kern="1200" baseline="0" dirty="0">
                <a:solidFill>
                  <a:schemeClr val="tx1"/>
                </a:solidFill>
                <a:latin typeface="Times New Roman" pitchFamily="-110" charset="0"/>
                <a:ea typeface="+mn-ea"/>
                <a:cs typeface="+mn-cs"/>
              </a:rPr>
              <a:t>T </a:t>
            </a:r>
            <a:r>
              <a:rPr kumimoji="1" lang="en-US" sz="1200" i="0" kern="1200" baseline="0" dirty="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a:solidFill>
                  <a:schemeClr val="tx1"/>
                </a:solidFill>
                <a:latin typeface="Times New Roman" pitchFamily="-110" charset="0"/>
                <a:ea typeface="+mn-ea"/>
                <a:cs typeface="+mn-cs"/>
              </a:rPr>
              <a:t>speedup using a parallel processor with </a:t>
            </a:r>
            <a:r>
              <a:rPr kumimoji="1" lang="en-US" sz="1200" i="1" kern="1200" baseline="0" dirty="0">
                <a:solidFill>
                  <a:schemeClr val="tx1"/>
                </a:solidFill>
                <a:latin typeface="Times New Roman" pitchFamily="-110" charset="0"/>
                <a:ea typeface="+mn-ea"/>
                <a:cs typeface="+mn-cs"/>
              </a:rPr>
              <a:t>N </a:t>
            </a:r>
            <a:r>
              <a:rPr kumimoji="1" lang="en-US" sz="1200" i="0" kern="1200" baseline="0" dirty="0">
                <a:solidFill>
                  <a:schemeClr val="tx1"/>
                </a:solidFill>
                <a:latin typeface="Times New Roman" pitchFamily="-110" charset="0"/>
                <a:ea typeface="+mn-ea"/>
                <a:cs typeface="+mn-cs"/>
              </a:rPr>
              <a:t>processors that fully exploits the parallel</a:t>
            </a:r>
          </a:p>
          <a:p>
            <a:r>
              <a:rPr kumimoji="1" lang="en-US" sz="1200" kern="1200" baseline="0" dirty="0">
                <a:solidFill>
                  <a:schemeClr val="tx1"/>
                </a:solidFill>
                <a:latin typeface="Times New Roman" pitchFamily="-110" charset="0"/>
                <a:ea typeface="+mn-ea"/>
                <a:cs typeface="+mn-cs"/>
              </a:rPr>
              <a:t>portion of the program is as follows:</a:t>
            </a:r>
          </a:p>
          <a:p>
            <a:r>
              <a:rPr kumimoji="1" lang="en-US" sz="1200" kern="1200" baseline="0" dirty="0">
                <a:solidFill>
                  <a:schemeClr val="tx1"/>
                </a:solidFill>
                <a:latin typeface="Times New Roman" pitchFamily="-110" charset="0"/>
                <a:ea typeface="+mn-ea"/>
                <a:cs typeface="+mn-cs"/>
              </a:rPr>
              <a:t>Speedup =</a:t>
            </a:r>
          </a:p>
          <a:p>
            <a:r>
              <a:rPr kumimoji="1" lang="en-US" sz="1200" u="sng" kern="1200" baseline="0" dirty="0">
                <a:solidFill>
                  <a:schemeClr val="tx1"/>
                </a:solidFill>
                <a:latin typeface="Times New Roman" pitchFamily="-110" charset="0"/>
                <a:ea typeface="+mn-ea"/>
                <a:cs typeface="+mn-cs"/>
              </a:rPr>
              <a:t>Time to execute program on a single processor</a:t>
            </a:r>
          </a:p>
          <a:p>
            <a:r>
              <a:rPr kumimoji="1" lang="en-US" sz="1200" kern="1200" baseline="0" dirty="0">
                <a:solidFill>
                  <a:schemeClr val="tx1"/>
                </a:solidFill>
                <a:latin typeface="Times New Roman" pitchFamily="-110" charset="0"/>
                <a:ea typeface="+mn-ea"/>
                <a:cs typeface="+mn-cs"/>
              </a:rPr>
              <a:t>Time to execute program on </a:t>
            </a:r>
            <a:r>
              <a:rPr kumimoji="1" lang="en-US" sz="1200" i="1" kern="1200" baseline="0" dirty="0">
                <a:solidFill>
                  <a:schemeClr val="tx1"/>
                </a:solidFill>
                <a:latin typeface="Times New Roman" pitchFamily="-110" charset="0"/>
                <a:ea typeface="+mn-ea"/>
                <a:cs typeface="+mn-cs"/>
              </a:rPr>
              <a:t>N parallel processors</a:t>
            </a:r>
          </a:p>
          <a:p>
            <a:r>
              <a:rPr kumimoji="1" lang="en-US" sz="1200" kern="1200" baseline="0" dirty="0">
                <a:solidFill>
                  <a:schemeClr val="tx1"/>
                </a:solidFill>
                <a:latin typeface="Times New Roman" pitchFamily="-110" charset="0"/>
                <a:ea typeface="+mn-ea"/>
                <a:cs typeface="+mn-cs"/>
              </a:rPr>
              <a:t>=</a:t>
            </a:r>
            <a:r>
              <a:rPr kumimoji="1" lang="en-US" sz="1200" i="1" u="sng" kern="1200" baseline="0" dirty="0">
                <a:solidFill>
                  <a:schemeClr val="tx1"/>
                </a:solidFill>
                <a:latin typeface="Times New Roman" pitchFamily="-110" charset="0"/>
                <a:ea typeface="+mn-ea"/>
                <a:cs typeface="+mn-cs"/>
              </a:rPr>
              <a:t>T(1 - f) + Tf</a:t>
            </a:r>
          </a:p>
          <a:p>
            <a:r>
              <a:rPr kumimoji="1" lang="en-US" sz="1200" i="1" kern="1200" baseline="0" dirty="0">
                <a:solidFill>
                  <a:schemeClr val="tx1"/>
                </a:solidFill>
                <a:latin typeface="Times New Roman" pitchFamily="-110" charset="0"/>
                <a:ea typeface="+mn-ea"/>
                <a:cs typeface="+mn-cs"/>
              </a:rPr>
              <a:t>T(1 - f) +</a:t>
            </a:r>
            <a:r>
              <a:rPr kumimoji="1" lang="en-US" sz="1200" i="1" u="sng" kern="1200" baseline="0" dirty="0">
                <a:solidFill>
                  <a:schemeClr val="tx1"/>
                </a:solidFill>
                <a:latin typeface="Times New Roman" pitchFamily="-110" charset="0"/>
                <a:ea typeface="+mn-ea"/>
                <a:cs typeface="+mn-cs"/>
              </a:rPr>
              <a:t>Tf</a:t>
            </a:r>
          </a:p>
          <a:p>
            <a:r>
              <a:rPr kumimoji="1" lang="en-US" sz="1200" i="1" kern="1200" baseline="0" dirty="0">
                <a:solidFill>
                  <a:schemeClr val="tx1"/>
                </a:solidFill>
                <a:latin typeface="Times New Roman" pitchFamily="-110" charset="0"/>
                <a:ea typeface="+mn-ea"/>
                <a:cs typeface="+mn-cs"/>
              </a:rPr>
              <a:t>              N</a:t>
            </a:r>
          </a:p>
          <a:p>
            <a:r>
              <a:rPr kumimoji="1" lang="en-US" sz="1200" kern="1200" baseline="0" dirty="0">
                <a:solidFill>
                  <a:schemeClr val="tx1"/>
                </a:solidFill>
                <a:latin typeface="Times New Roman" pitchFamily="-110" charset="0"/>
                <a:ea typeface="+mn-ea"/>
                <a:cs typeface="+mn-cs"/>
              </a:rPr>
              <a:t>=  </a:t>
            </a:r>
            <a:r>
              <a:rPr kumimoji="1" lang="en-US" sz="1200" u="sng" kern="1200" baseline="0" dirty="0">
                <a:solidFill>
                  <a:schemeClr val="tx1"/>
                </a:solidFill>
                <a:latin typeface="Times New Roman" pitchFamily="-110" charset="0"/>
                <a:ea typeface="+mn-ea"/>
                <a:cs typeface="+mn-cs"/>
              </a:rPr>
              <a:t>   1          </a:t>
            </a:r>
          </a:p>
          <a:p>
            <a:r>
              <a:rPr kumimoji="1" lang="en-US" sz="1200" kern="1200" baseline="0" dirty="0">
                <a:solidFill>
                  <a:schemeClr val="tx1"/>
                </a:solidFill>
                <a:latin typeface="Times New Roman" pitchFamily="-110" charset="0"/>
                <a:ea typeface="+mn-ea"/>
                <a:cs typeface="+mn-cs"/>
              </a:rPr>
              <a:t>(1 - </a:t>
            </a:r>
            <a:r>
              <a:rPr kumimoji="1" lang="en-US" sz="1200" i="1" kern="1200" baseline="0" dirty="0">
                <a:solidFill>
                  <a:schemeClr val="tx1"/>
                </a:solidFill>
                <a:latin typeface="Times New Roman" pitchFamily="-110" charset="0"/>
                <a:ea typeface="+mn-ea"/>
                <a:cs typeface="+mn-cs"/>
              </a:rPr>
              <a:t>f) +</a:t>
            </a:r>
            <a:r>
              <a:rPr kumimoji="1" lang="en-US" sz="1200" i="1" u="sng" kern="1200" baseline="0" dirty="0">
                <a:solidFill>
                  <a:schemeClr val="tx1"/>
                </a:solidFill>
                <a:latin typeface="Times New Roman" pitchFamily="-110" charset="0"/>
                <a:ea typeface="+mn-ea"/>
                <a:cs typeface="+mn-cs"/>
              </a:rPr>
              <a:t>f</a:t>
            </a:r>
          </a:p>
          <a:p>
            <a:r>
              <a:rPr kumimoji="1" lang="en-US" sz="1200" i="1" kern="1200" baseline="0" dirty="0">
                <a:solidFill>
                  <a:schemeClr val="tx1"/>
                </a:solidFill>
                <a:latin typeface="Times New Roman" pitchFamily="-110" charset="0"/>
                <a:ea typeface="+mn-ea"/>
                <a:cs typeface="+mn-cs"/>
              </a:rPr>
              <a:t>          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equation is illustrated in Figures 2.3 and 2.4.</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Two important conclusions can be</a:t>
            </a:r>
          </a:p>
          <a:p>
            <a:r>
              <a:rPr kumimoji="1" lang="en-US" sz="1200" kern="1200" baseline="0" dirty="0">
                <a:solidFill>
                  <a:schemeClr val="tx1"/>
                </a:solidFill>
                <a:latin typeface="Times New Roman" pitchFamily="-110" charset="0"/>
                <a:ea typeface="+mn-ea"/>
                <a:cs typeface="+mn-cs"/>
              </a:rPr>
              <a:t>drawn:</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When </a:t>
            </a:r>
            <a:r>
              <a:rPr kumimoji="1" lang="en-US" sz="1200" b="0" i="1" kern="1200" baseline="0" dirty="0">
                <a:solidFill>
                  <a:schemeClr val="tx1"/>
                </a:solidFill>
                <a:latin typeface="Times New Roman" pitchFamily="-110" charset="0"/>
                <a:ea typeface="+mn-ea"/>
                <a:cs typeface="+mn-cs"/>
              </a:rPr>
              <a:t>f is small, the use of parallel processors has little effect.</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As </a:t>
            </a:r>
            <a:r>
              <a:rPr kumimoji="1" lang="en-US" sz="1200" b="0" i="1" kern="1200" baseline="0" dirty="0">
                <a:solidFill>
                  <a:schemeClr val="tx1"/>
                </a:solidFill>
                <a:latin typeface="Times New Roman" pitchFamily="-110" charset="0"/>
                <a:ea typeface="+mn-ea"/>
                <a:cs typeface="+mn-cs"/>
              </a:rPr>
              <a:t>N approaches infinity, speedup is bound by 1/(1 – f), so that there are</a:t>
            </a:r>
          </a:p>
          <a:p>
            <a:r>
              <a:rPr kumimoji="1" lang="en-US" sz="1200" kern="1200" baseline="0" dirty="0">
                <a:solidFill>
                  <a:schemeClr val="tx1"/>
                </a:solidFill>
                <a:latin typeface="Times New Roman" pitchFamily="-110" charset="0"/>
                <a:ea typeface="+mn-ea"/>
                <a:cs typeface="+mn-cs"/>
              </a:rPr>
              <a:t>diminishing returns for using more processors.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110" charset="0"/>
                <a:ea typeface="+mn-ea"/>
                <a:cs typeface="+mn-cs"/>
              </a:rPr>
              <a:t>Operations performed by a processor, such as fetching an</a:t>
            </a:r>
          </a:p>
          <a:p>
            <a:r>
              <a:rPr kumimoji="1" lang="en-US" sz="1200" kern="1200" baseline="0" dirty="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a:solidFill>
                  <a:schemeClr val="tx1"/>
                </a:solidFill>
                <a:latin typeface="Times New Roman" pitchFamily="-110" charset="0"/>
                <a:ea typeface="+mn-ea"/>
                <a:cs typeface="+mn-cs"/>
              </a:rPr>
              <a:t>Hertz (Hz).</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a:solidFill>
                  <a:schemeClr val="tx1"/>
                </a:solidFill>
                <a:latin typeface="Times New Roman" pitchFamily="-110" charset="0"/>
                <a:ea typeface="+mn-ea"/>
                <a:cs typeface="+mn-cs"/>
              </a:rPr>
              <a:t>constant sine wave while power is applied. This wave is converted into a digital</a:t>
            </a:r>
          </a:p>
          <a:p>
            <a:r>
              <a:rPr kumimoji="1" lang="en-US" sz="1200" kern="1200" baseline="0" dirty="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a:solidFill>
                  <a:schemeClr val="tx1"/>
                </a:solidFill>
                <a:latin typeface="Times New Roman" pitchFamily="-110" charset="0"/>
                <a:ea typeface="+mn-ea"/>
                <a:cs typeface="+mn-cs"/>
              </a:rPr>
              <a:t>(Figure 2.5). For example, a 1-GHz processor receives 1 billion pulses per second.</a:t>
            </a:r>
          </a:p>
          <a:p>
            <a:r>
              <a:rPr kumimoji="1" lang="en-US" sz="1200" kern="1200" baseline="0" dirty="0">
                <a:solidFill>
                  <a:schemeClr val="tx1"/>
                </a:solidFill>
                <a:latin typeface="Times New Roman" pitchFamily="-110" charset="0"/>
                <a:ea typeface="+mn-ea"/>
                <a:cs typeface="+mn-cs"/>
              </a:rPr>
              <a:t>The rate of pulses is known as the </a:t>
            </a:r>
            <a:r>
              <a:rPr kumimoji="1" lang="en-US" sz="1200" b="1" kern="1200" baseline="0" dirty="0">
                <a:solidFill>
                  <a:schemeClr val="tx1"/>
                </a:solidFill>
                <a:latin typeface="Times New Roman" pitchFamily="-110" charset="0"/>
                <a:ea typeface="+mn-ea"/>
                <a:cs typeface="+mn-cs"/>
              </a:rPr>
              <a:t>clock rate, or clock speed. </a:t>
            </a:r>
            <a:r>
              <a:rPr kumimoji="1" lang="en-US" sz="1200" b="0" kern="1200" baseline="0" dirty="0">
                <a:solidFill>
                  <a:schemeClr val="tx1"/>
                </a:solidFill>
                <a:latin typeface="Times New Roman" pitchFamily="-110" charset="0"/>
                <a:ea typeface="+mn-ea"/>
                <a:cs typeface="+mn-cs"/>
              </a:rPr>
              <a:t>One increment, or</a:t>
            </a:r>
          </a:p>
          <a:p>
            <a:r>
              <a:rPr kumimoji="1" lang="en-US" sz="1200" b="0" kern="1200" baseline="0" dirty="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a:solidFill>
                  <a:schemeClr val="tx1"/>
                </a:solidFill>
                <a:latin typeface="Times New Roman" pitchFamily="-110" charset="0"/>
                <a:ea typeface="+mn-ea"/>
                <a:cs typeface="+mn-cs"/>
              </a:rPr>
              <a:t>pulses is the </a:t>
            </a:r>
            <a:r>
              <a:rPr kumimoji="1" lang="en-US" sz="1200" b="1" kern="1200" baseline="0" dirty="0">
                <a:solidFill>
                  <a:schemeClr val="tx1"/>
                </a:solidFill>
                <a:latin typeface="Times New Roman" pitchFamily="-110" charset="0"/>
                <a:ea typeface="+mn-ea"/>
                <a:cs typeface="+mn-cs"/>
              </a:rPr>
              <a:t>cycle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a:solidFill>
                  <a:schemeClr val="tx1"/>
                </a:solidFill>
                <a:latin typeface="Times New Roman" pitchFamily="-110" charset="0"/>
                <a:ea typeface="+mn-ea"/>
                <a:cs typeface="+mn-cs"/>
              </a:rPr>
              <a:t>(voltage) values are available for each operation.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Table 2.1 is a matrix in which one dimension shows the five</a:t>
            </a:r>
          </a:p>
          <a:p>
            <a:r>
              <a:rPr kumimoji="1" lang="en-US" sz="1200" kern="1200" baseline="0" dirty="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common measure of performance for a processor is the rate at which</a:t>
            </a:r>
          </a:p>
          <a:p>
            <a:r>
              <a:rPr kumimoji="1" lang="en-US" sz="1200" kern="1200" baseline="0" dirty="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a:solidFill>
                  <a:schemeClr val="tx1"/>
                </a:solidFill>
                <a:latin typeface="Times New Roman" pitchFamily="-110" charset="0"/>
                <a:ea typeface="+mn-ea"/>
                <a:cs typeface="+mn-cs"/>
              </a:rPr>
              <a:t>referred to as the </a:t>
            </a:r>
            <a:r>
              <a:rPr kumimoji="1" lang="en-US" sz="1200" b="1" kern="1200" baseline="0" dirty="0">
                <a:solidFill>
                  <a:schemeClr val="tx1"/>
                </a:solidFill>
                <a:latin typeface="Times New Roman" pitchFamily="-110" charset="0"/>
                <a:ea typeface="+mn-ea"/>
                <a:cs typeface="+mn-cs"/>
              </a:rPr>
              <a:t>MIPS rate.</a:t>
            </a:r>
          </a:p>
          <a:p>
            <a:endParaRPr kumimoji="1" lang="en-US" sz="1200" b="1"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Another common performance measure deals only with floating-point instructions.</a:t>
            </a:r>
          </a:p>
          <a:p>
            <a:r>
              <a:rPr kumimoji="1" lang="en-US" sz="1200" b="0" i="0" u="none" strike="noStrike" kern="1200" baseline="0" dirty="0">
                <a:solidFill>
                  <a:schemeClr val="tx1"/>
                </a:solidFill>
                <a:latin typeface="Times New Roman" pitchFamily="-110" charset="0"/>
                <a:ea typeface="+mn-ea"/>
                <a:cs typeface="+mn-cs"/>
              </a:rPr>
              <a:t>These are common in many scientific and game applications. Floating-point</a:t>
            </a:r>
          </a:p>
          <a:p>
            <a:r>
              <a:rPr kumimoji="1" lang="en-US" sz="1200" b="0" i="0" u="none" strike="noStrike" kern="1200" baseline="0" dirty="0">
                <a:solidFill>
                  <a:schemeClr val="tx1"/>
                </a:solidFill>
                <a:latin typeface="Times New Roman" pitchFamily="-110" charset="0"/>
                <a:ea typeface="+mn-ea"/>
                <a:cs typeface="+mn-cs"/>
              </a:rPr>
              <a:t>performance is expressed as millions of floating-point operations per second</a:t>
            </a:r>
          </a:p>
          <a:p>
            <a:r>
              <a:rPr kumimoji="1" lang="en-US" sz="1200" b="0" i="0" u="none" strike="noStrike" kern="1200" baseline="0" dirty="0">
                <a:solidFill>
                  <a:schemeClr val="tx1"/>
                </a:solidFill>
                <a:latin typeface="Times New Roman" pitchFamily="-110" charset="0"/>
                <a:ea typeface="+mn-ea"/>
                <a:cs typeface="+mn-cs"/>
              </a:rPr>
              <a:t>(MFLOPS).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C87B7E-A7A7-0248-A667-EB469C7EC785}"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It has become widely accepted to classify computers into generations based on the fundamental</a:t>
            </a:r>
          </a:p>
          <a:p>
            <a:pPr lvl="0">
              <a:defRPr/>
            </a:pPr>
            <a:r>
              <a:rPr kumimoji="1" lang="en-US" sz="1200" kern="1200" baseline="0">
                <a:solidFill>
                  <a:schemeClr val="tx1"/>
                </a:solidFill>
                <a:latin typeface="Times New Roman"/>
                <a:ea typeface="+mn-ea"/>
                <a:cs typeface="+mn-cs"/>
              </a:rPr>
              <a:t>hardware technology employed (Table 1.2). Each new generation is characterized</a:t>
            </a:r>
          </a:p>
          <a:p>
            <a:pPr lvl="0">
              <a:defRPr/>
            </a:pPr>
            <a:r>
              <a:rPr kumimoji="1" lang="en-US" sz="1200" kern="1200" baseline="0">
                <a:solidFill>
                  <a:schemeClr val="tx1"/>
                </a:solidFill>
                <a:latin typeface="Times New Roman"/>
                <a:ea typeface="+mn-ea"/>
                <a:cs typeface="+mn-cs"/>
              </a:rPr>
              <a:t>by greater processing performance, larger memory capacity, and smaller</a:t>
            </a:r>
          </a:p>
          <a:p>
            <a:pPr lvl="0">
              <a:defRPr/>
            </a:pPr>
            <a:r>
              <a:rPr kumimoji="1" lang="en-US" sz="1200" kern="1200" baseline="0">
                <a:solidFill>
                  <a:schemeClr val="tx1"/>
                </a:solidFill>
                <a:latin typeface="Times New Roman"/>
                <a:ea typeface="+mn-ea"/>
                <a:cs typeface="+mn-cs"/>
              </a:rPr>
              <a:t>size than the previous one.</a:t>
            </a:r>
          </a:p>
          <a:p>
            <a:pPr lvl="0">
              <a:defRPr/>
            </a:pPr>
            <a:endParaRPr kumimoji="1" lang="en-US" sz="1200" kern="1200" baseline="0">
              <a:solidFill>
                <a:schemeClr val="tx1"/>
              </a:solidFill>
              <a:latin typeface="Times New Roman"/>
              <a:ea typeface="+mn-ea"/>
              <a:cs typeface="+mn-cs"/>
            </a:endParaRPr>
          </a:p>
          <a:p>
            <a:pPr lvl="0">
              <a:defRPr/>
            </a:pPr>
            <a:endParaRPr lang="en-GB"/>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In evaluating some aspect of computer system performance, it is often the case that a</a:t>
            </a:r>
          </a:p>
          <a:p>
            <a:r>
              <a:rPr kumimoji="1" lang="en-US" sz="1200" b="0" i="0" u="none" strike="noStrike" kern="1200" baseline="0" dirty="0">
                <a:solidFill>
                  <a:schemeClr val="tx1"/>
                </a:solidFill>
                <a:latin typeface="Times New Roman" pitchFamily="-110" charset="0"/>
                <a:ea typeface="+mn-ea"/>
                <a:cs typeface="+mn-cs"/>
              </a:rPr>
              <a:t>single number, such as execution time or memory consumed, is used to characterize</a:t>
            </a:r>
          </a:p>
          <a:p>
            <a:r>
              <a:rPr kumimoji="1" lang="en-US" sz="1200" b="0" i="0" u="none" strike="noStrike" kern="1200" baseline="0" dirty="0">
                <a:solidFill>
                  <a:schemeClr val="tx1"/>
                </a:solidFill>
                <a:latin typeface="Times New Roman" pitchFamily="-110" charset="0"/>
                <a:ea typeface="+mn-ea"/>
                <a:cs typeface="+mn-cs"/>
              </a:rPr>
              <a:t>performance and to compare systems. Clearly, a single number can provide only a</a:t>
            </a:r>
          </a:p>
          <a:p>
            <a:r>
              <a:rPr kumimoji="1" lang="en-US" sz="1200" b="0" i="0" u="none" strike="noStrike" kern="1200" baseline="0" dirty="0">
                <a:solidFill>
                  <a:schemeClr val="tx1"/>
                </a:solidFill>
                <a:latin typeface="Times New Roman" pitchFamily="-110" charset="0"/>
                <a:ea typeface="+mn-ea"/>
                <a:cs typeface="+mn-cs"/>
              </a:rPr>
              <a:t>very simplified view of a system’s capability. Nevertheless, and especially in the field</a:t>
            </a:r>
          </a:p>
          <a:p>
            <a:r>
              <a:rPr kumimoji="1" lang="en-US" sz="1200" b="0" i="0" u="none" strike="noStrike" kern="1200" baseline="0" dirty="0">
                <a:solidFill>
                  <a:schemeClr val="tx1"/>
                </a:solidFill>
                <a:latin typeface="Times New Roman" pitchFamily="-110" charset="0"/>
                <a:ea typeface="+mn-ea"/>
                <a:cs typeface="+mn-cs"/>
              </a:rPr>
              <a:t>of benchmarking, single numbers are typically used for performance comparison</a:t>
            </a:r>
          </a:p>
          <a:p>
            <a:r>
              <a:rPr kumimoji="1" lang="en-US" sz="1200" b="0" i="0" u="none" strike="noStrike" kern="1200" baseline="0" dirty="0">
                <a:solidFill>
                  <a:schemeClr val="tx1"/>
                </a:solidFill>
                <a:latin typeface="Times New Roman" pitchFamily="-110" charset="0"/>
                <a:ea typeface="+mn-ea"/>
                <a:cs typeface="+mn-cs"/>
              </a:rPr>
              <a:t>[SMIT88].</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As is discussed in Section 2.6, the use of benchmarks to compare systems</a:t>
            </a:r>
          </a:p>
          <a:p>
            <a:r>
              <a:rPr kumimoji="1" lang="en-US" sz="1200" b="0" i="0" u="none" strike="noStrike" kern="1200" baseline="0" dirty="0">
                <a:solidFill>
                  <a:schemeClr val="tx1"/>
                </a:solidFill>
                <a:latin typeface="Times New Roman" pitchFamily="-110" charset="0"/>
                <a:ea typeface="+mn-ea"/>
                <a:cs typeface="+mn-cs"/>
              </a:rPr>
              <a:t>involves calculating the mean value of a set of data points related to execution</a:t>
            </a:r>
          </a:p>
          <a:p>
            <a:r>
              <a:rPr kumimoji="1" lang="en-US" sz="1200" b="0" i="0" u="none" strike="noStrike" kern="1200" baseline="0" dirty="0">
                <a:solidFill>
                  <a:schemeClr val="tx1"/>
                </a:solidFill>
                <a:latin typeface="Times New Roman" pitchFamily="-110" charset="0"/>
                <a:ea typeface="+mn-ea"/>
                <a:cs typeface="+mn-cs"/>
              </a:rPr>
              <a:t>time. It turns out that there are multiple alternative algorithms that can be used</a:t>
            </a:r>
          </a:p>
          <a:p>
            <a:r>
              <a:rPr kumimoji="1" lang="en-US" sz="1200" b="0" i="0" u="none" strike="noStrike" kern="1200" baseline="0" dirty="0">
                <a:solidFill>
                  <a:schemeClr val="tx1"/>
                </a:solidFill>
                <a:latin typeface="Times New Roman" pitchFamily="-110" charset="0"/>
                <a:ea typeface="+mn-ea"/>
                <a:cs typeface="+mn-cs"/>
              </a:rPr>
              <a:t>for calculating a mean value, and this has been the source of some controversy in</a:t>
            </a:r>
          </a:p>
          <a:p>
            <a:r>
              <a:rPr kumimoji="1" lang="en-US" sz="1200" b="0" i="0" u="none" strike="noStrike" kern="1200" baseline="0" dirty="0">
                <a:solidFill>
                  <a:schemeClr val="tx1"/>
                </a:solidFill>
                <a:latin typeface="Times New Roman" pitchFamily="-110" charset="0"/>
                <a:ea typeface="+mn-ea"/>
                <a:cs typeface="+mn-cs"/>
              </a:rPr>
              <a:t>the benchmarking field. In this section, we define these alternative algorithms and</a:t>
            </a:r>
          </a:p>
          <a:p>
            <a:r>
              <a:rPr kumimoji="1" lang="en-US" sz="1200" b="0" i="0" u="none" strike="noStrike" kern="1200" baseline="0" dirty="0">
                <a:solidFill>
                  <a:schemeClr val="tx1"/>
                </a:solidFill>
                <a:latin typeface="Times New Roman" pitchFamily="-110" charset="0"/>
                <a:ea typeface="+mn-ea"/>
                <a:cs typeface="+mn-cs"/>
              </a:rPr>
              <a:t>comment on some of their properties. This prepares us for a discussion in the next</a:t>
            </a:r>
          </a:p>
          <a:p>
            <a:r>
              <a:rPr kumimoji="1" lang="en-US" sz="1200" b="0" i="0" u="none" strike="noStrike" kern="1200" baseline="0" dirty="0">
                <a:solidFill>
                  <a:schemeClr val="tx1"/>
                </a:solidFill>
                <a:latin typeface="Times New Roman" pitchFamily="-110" charset="0"/>
                <a:ea typeface="+mn-ea"/>
                <a:cs typeface="+mn-cs"/>
              </a:rPr>
              <a:t>section of mean calculation in benchmarking.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three common formulas used for calculating a mean are arithmetic, geometric,</a:t>
            </a:r>
          </a:p>
          <a:p>
            <a:r>
              <a:rPr kumimoji="1" lang="en-US" sz="1200" b="0" i="0" u="none" strike="noStrike" kern="1200" baseline="0" dirty="0">
                <a:solidFill>
                  <a:schemeClr val="tx1"/>
                </a:solidFill>
                <a:latin typeface="Times New Roman" pitchFamily="-110" charset="0"/>
                <a:ea typeface="+mn-ea"/>
                <a:cs typeface="+mn-cs"/>
              </a:rPr>
              <a:t>and harmonic.</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28500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 An AM is an appropriate measure if the sum of all the measurements is a meaningful</a:t>
            </a:r>
          </a:p>
          <a:p>
            <a:r>
              <a:rPr kumimoji="1" lang="en-US" sz="1200" b="0" i="0" u="none" strike="noStrike" kern="1200" baseline="0" dirty="0">
                <a:solidFill>
                  <a:schemeClr val="tx1"/>
                </a:solidFill>
                <a:latin typeface="Times New Roman" pitchFamily="-110" charset="0"/>
                <a:ea typeface="+mn-ea"/>
                <a:cs typeface="+mn-cs"/>
              </a:rPr>
              <a:t>and interesting value. The AM is a good candidate for comparing the execution time performance</a:t>
            </a:r>
          </a:p>
          <a:p>
            <a:r>
              <a:rPr kumimoji="1" lang="en-US" sz="1200" b="0" i="0" u="none" strike="noStrike" kern="1200" baseline="0" dirty="0">
                <a:solidFill>
                  <a:schemeClr val="tx1"/>
                </a:solidFill>
                <a:latin typeface="Times New Roman" pitchFamily="-110" charset="0"/>
                <a:ea typeface="+mn-ea"/>
                <a:cs typeface="+mn-cs"/>
              </a:rPr>
              <a:t>of several systems. For example, suppose we were interested in using a system</a:t>
            </a:r>
          </a:p>
          <a:p>
            <a:r>
              <a:rPr kumimoji="1" lang="en-US" sz="1200" b="0" i="0" u="none" strike="noStrike" kern="1200" baseline="0" dirty="0">
                <a:solidFill>
                  <a:schemeClr val="tx1"/>
                </a:solidFill>
                <a:latin typeface="Times New Roman" pitchFamily="-110" charset="0"/>
                <a:ea typeface="+mn-ea"/>
                <a:cs typeface="+mn-cs"/>
              </a:rPr>
              <a:t>for large-scale simulation studies and wanted to evaluate several alternative products.</a:t>
            </a:r>
          </a:p>
          <a:p>
            <a:r>
              <a:rPr kumimoji="1" lang="en-US" sz="1200" b="0" i="0" u="none" strike="noStrike" kern="1200" baseline="0" dirty="0">
                <a:solidFill>
                  <a:schemeClr val="tx1"/>
                </a:solidFill>
                <a:latin typeface="Times New Roman" pitchFamily="-110" charset="0"/>
                <a:ea typeface="+mn-ea"/>
                <a:cs typeface="+mn-cs"/>
              </a:rPr>
              <a:t>On each system we could run the simulation multiple times with different input values</a:t>
            </a:r>
          </a:p>
          <a:p>
            <a:r>
              <a:rPr kumimoji="1" lang="en-US" sz="1200" b="0" i="0" u="none" strike="noStrike" kern="1200" baseline="0" dirty="0">
                <a:solidFill>
                  <a:schemeClr val="tx1"/>
                </a:solidFill>
                <a:latin typeface="Times New Roman" pitchFamily="-110" charset="0"/>
                <a:ea typeface="+mn-ea"/>
                <a:cs typeface="+mn-cs"/>
              </a:rPr>
              <a:t>for each run, and then take the average execution time across all runs. The use of</a:t>
            </a:r>
          </a:p>
          <a:p>
            <a:r>
              <a:rPr kumimoji="1" lang="en-US" sz="1200" b="0" i="0" u="none" strike="noStrike" kern="1200" baseline="0" dirty="0">
                <a:solidFill>
                  <a:schemeClr val="tx1"/>
                </a:solidFill>
                <a:latin typeface="Times New Roman" pitchFamily="-110" charset="0"/>
                <a:ea typeface="+mn-ea"/>
                <a:cs typeface="+mn-cs"/>
              </a:rPr>
              <a:t>multiple runs with different inputs should ensure that the results are not heavily biased</a:t>
            </a:r>
          </a:p>
          <a:p>
            <a:r>
              <a:rPr kumimoji="1" lang="en-US" sz="1200" b="0" i="0" u="none" strike="noStrike" kern="1200" baseline="0" dirty="0">
                <a:solidFill>
                  <a:schemeClr val="tx1"/>
                </a:solidFill>
                <a:latin typeface="Times New Roman" pitchFamily="-110" charset="0"/>
                <a:ea typeface="+mn-ea"/>
                <a:cs typeface="+mn-cs"/>
              </a:rPr>
              <a:t>by some unusual feature of a given input set. The AM of all the runs is a good measure of</a:t>
            </a:r>
          </a:p>
          <a:p>
            <a:r>
              <a:rPr kumimoji="1" lang="en-US" sz="1200" b="0" i="0" u="none" strike="noStrike" kern="1200" baseline="0" dirty="0">
                <a:solidFill>
                  <a:schemeClr val="tx1"/>
                </a:solidFill>
                <a:latin typeface="Times New Roman" pitchFamily="-110" charset="0"/>
                <a:ea typeface="+mn-ea"/>
                <a:cs typeface="+mn-cs"/>
              </a:rPr>
              <a:t>the system’s performance on simulations, and a good number to use for system comparison.</a:t>
            </a:r>
          </a:p>
          <a:p>
            <a:r>
              <a:rPr kumimoji="1" lang="en-US" sz="1200" b="0" i="0" u="none" strike="noStrike" kern="1200" baseline="0" dirty="0">
                <a:solidFill>
                  <a:schemeClr val="tx1"/>
                </a:solidFill>
                <a:latin typeface="Times New Roman" pitchFamily="-110" charset="0"/>
                <a:ea typeface="+mn-ea"/>
                <a:cs typeface="+mn-cs"/>
              </a:rPr>
              <a:t>The AM used for a time-based variable (e.g., seconds), such as program execution</a:t>
            </a:r>
          </a:p>
          <a:p>
            <a:r>
              <a:rPr kumimoji="1" lang="en-US" sz="1200" b="0" i="0" u="none" strike="noStrike" kern="1200" baseline="0" dirty="0">
                <a:solidFill>
                  <a:schemeClr val="tx1"/>
                </a:solidFill>
                <a:latin typeface="Times New Roman" pitchFamily="-110" charset="0"/>
                <a:ea typeface="+mn-ea"/>
                <a:cs typeface="+mn-cs"/>
              </a:rPr>
              <a:t>time, has the important property that it is directly proportional to the total</a:t>
            </a:r>
          </a:p>
          <a:p>
            <a:r>
              <a:rPr kumimoji="1" lang="en-US" sz="1200" b="0" i="0" u="none" strike="noStrike" kern="1200" baseline="0" dirty="0">
                <a:solidFill>
                  <a:schemeClr val="tx1"/>
                </a:solidFill>
                <a:latin typeface="Times New Roman" pitchFamily="-110" charset="0"/>
                <a:ea typeface="+mn-ea"/>
                <a:cs typeface="+mn-cs"/>
              </a:rPr>
              <a:t>time. So, if the total time doubles, the mean value doubles.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156172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A simple numerical example will illustrate the difference between the</a:t>
            </a:r>
          </a:p>
          <a:p>
            <a:r>
              <a:rPr kumimoji="1" lang="en-US" sz="1200" b="0" i="0" u="none" strike="noStrike" kern="1200" baseline="0" dirty="0">
                <a:solidFill>
                  <a:schemeClr val="tx1"/>
                </a:solidFill>
                <a:latin typeface="Times New Roman" pitchFamily="-110" charset="0"/>
                <a:ea typeface="+mn-ea"/>
                <a:cs typeface="+mn-cs"/>
              </a:rPr>
              <a:t>two means in calculating a mean value of the rates, shown in Table 2.2. The table compares</a:t>
            </a:r>
          </a:p>
          <a:p>
            <a:r>
              <a:rPr kumimoji="1" lang="en-US" sz="1200" b="0" i="0" u="none" strike="noStrike" kern="1200" baseline="0" dirty="0">
                <a:solidFill>
                  <a:schemeClr val="tx1"/>
                </a:solidFill>
                <a:latin typeface="Times New Roman" pitchFamily="-110" charset="0"/>
                <a:ea typeface="+mn-ea"/>
                <a:cs typeface="+mn-cs"/>
              </a:rPr>
              <a:t>the performance of three computers on the execution of two programs. For simplicity, we</a:t>
            </a:r>
          </a:p>
          <a:p>
            <a:r>
              <a:rPr kumimoji="1" lang="en-US" sz="1200" b="0" i="0" u="none" strike="noStrike" kern="1200" baseline="0" dirty="0">
                <a:solidFill>
                  <a:schemeClr val="tx1"/>
                </a:solidFill>
                <a:latin typeface="Times New Roman" pitchFamily="-110" charset="0"/>
                <a:ea typeface="+mn-ea"/>
                <a:cs typeface="+mn-cs"/>
              </a:rPr>
              <a:t>assume that the execution of each program results in the execution of 108 floating-point</a:t>
            </a:r>
          </a:p>
          <a:p>
            <a:r>
              <a:rPr kumimoji="1" lang="en-US" sz="1200" b="0" i="0" u="none" strike="noStrike" kern="1200" baseline="0" dirty="0">
                <a:solidFill>
                  <a:schemeClr val="tx1"/>
                </a:solidFill>
                <a:latin typeface="Times New Roman" pitchFamily="-110" charset="0"/>
                <a:ea typeface="+mn-ea"/>
                <a:cs typeface="+mn-cs"/>
              </a:rPr>
              <a:t>operations. The left half of the table shows the execution times for each computer running</a:t>
            </a:r>
          </a:p>
          <a:p>
            <a:r>
              <a:rPr kumimoji="1" lang="en-US" sz="1200" b="0" i="0" u="none" strike="noStrike" kern="1200" baseline="0" dirty="0">
                <a:solidFill>
                  <a:schemeClr val="tx1"/>
                </a:solidFill>
                <a:latin typeface="Times New Roman" pitchFamily="-110" charset="0"/>
                <a:ea typeface="+mn-ea"/>
                <a:cs typeface="+mn-cs"/>
              </a:rPr>
              <a:t>each program, the total execution time, and the AM of the execution times. Computer</a:t>
            </a:r>
          </a:p>
          <a:p>
            <a:r>
              <a:rPr kumimoji="1" lang="en-US" sz="1200" b="0" i="0" u="none" strike="noStrike" kern="1200" baseline="0" dirty="0">
                <a:solidFill>
                  <a:schemeClr val="tx1"/>
                </a:solidFill>
                <a:latin typeface="Times New Roman" pitchFamily="-110" charset="0"/>
                <a:ea typeface="+mn-ea"/>
                <a:cs typeface="+mn-cs"/>
              </a:rPr>
              <a:t>A executes in less total time than B, which executes in less total time than C, and this is</a:t>
            </a:r>
          </a:p>
          <a:p>
            <a:r>
              <a:rPr kumimoji="1" lang="en-US" sz="1200" b="0" i="0" u="none" strike="noStrike" kern="1200" baseline="0" dirty="0">
                <a:solidFill>
                  <a:schemeClr val="tx1"/>
                </a:solidFill>
                <a:latin typeface="Times New Roman" pitchFamily="-110" charset="0"/>
                <a:ea typeface="+mn-ea"/>
                <a:cs typeface="+mn-cs"/>
              </a:rPr>
              <a:t>reflected accurately in the AM.</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right half of the table provides a comparison in terms of rates, expressed</a:t>
            </a:r>
          </a:p>
          <a:p>
            <a:r>
              <a:rPr kumimoji="1" lang="en-US" sz="1200" b="0" i="0" u="none" strike="noStrike" kern="1200" baseline="0" dirty="0">
                <a:solidFill>
                  <a:schemeClr val="tx1"/>
                </a:solidFill>
                <a:latin typeface="Times New Roman" pitchFamily="-110" charset="0"/>
                <a:ea typeface="+mn-ea"/>
                <a:cs typeface="+mn-cs"/>
              </a:rPr>
              <a:t>in MFLOPS. The rate calculation is straightforward. For example, program 1 executes</a:t>
            </a:r>
          </a:p>
          <a:p>
            <a:r>
              <a:rPr kumimoji="1" lang="en-US" sz="1200" b="0" i="0" u="none" strike="noStrike" kern="1200" baseline="0" dirty="0">
                <a:solidFill>
                  <a:schemeClr val="tx1"/>
                </a:solidFill>
                <a:latin typeface="Times New Roman" pitchFamily="-110" charset="0"/>
                <a:ea typeface="+mn-ea"/>
                <a:cs typeface="+mn-cs"/>
              </a:rPr>
              <a:t>100 million floating-point operations. Computer A takes 2 seconds to execute the program</a:t>
            </a:r>
          </a:p>
          <a:p>
            <a:r>
              <a:rPr kumimoji="1" lang="en-US" sz="1200" b="0" i="0" u="none" strike="noStrike" kern="1200" baseline="0" dirty="0">
                <a:solidFill>
                  <a:schemeClr val="tx1"/>
                </a:solidFill>
                <a:latin typeface="Times New Roman" pitchFamily="-110" charset="0"/>
                <a:ea typeface="+mn-ea"/>
                <a:cs typeface="+mn-cs"/>
              </a:rPr>
              <a:t>for a MFLOPS rate of 100/2 = 50. Next, consider the AM of the rates. The greatest value</a:t>
            </a:r>
          </a:p>
          <a:p>
            <a:r>
              <a:rPr kumimoji="1" lang="en-US" sz="1200" b="0" i="0" u="none" strike="noStrike" kern="1200" baseline="0" dirty="0">
                <a:solidFill>
                  <a:schemeClr val="tx1"/>
                </a:solidFill>
                <a:latin typeface="Times New Roman" pitchFamily="-110" charset="0"/>
                <a:ea typeface="+mn-ea"/>
                <a:cs typeface="+mn-cs"/>
              </a:rPr>
              <a:t>is for computer A, which suggests that A is the fastest computer. In terms of total execution</a:t>
            </a:r>
          </a:p>
          <a:p>
            <a:r>
              <a:rPr kumimoji="1" lang="en-US" sz="1200" b="0" i="0" u="none" strike="noStrike" kern="1200" baseline="0" dirty="0">
                <a:solidFill>
                  <a:schemeClr val="tx1"/>
                </a:solidFill>
                <a:latin typeface="Times New Roman" pitchFamily="-110" charset="0"/>
                <a:ea typeface="+mn-ea"/>
                <a:cs typeface="+mn-cs"/>
              </a:rPr>
              <a:t>time, A has the minimum time, so it is the fastest computer of the three. But the AM</a:t>
            </a:r>
          </a:p>
          <a:p>
            <a:r>
              <a:rPr kumimoji="1" lang="en-US" sz="1200" b="0" i="0" u="none" strike="noStrike" kern="1200" baseline="0" dirty="0">
                <a:solidFill>
                  <a:schemeClr val="tx1"/>
                </a:solidFill>
                <a:latin typeface="Times New Roman" pitchFamily="-110" charset="0"/>
                <a:ea typeface="+mn-ea"/>
                <a:cs typeface="+mn-cs"/>
              </a:rPr>
              <a:t>of rates shows B as slower than C, whereas in fact B is faster than C. Looking at the HM</a:t>
            </a:r>
          </a:p>
          <a:p>
            <a:r>
              <a:rPr kumimoji="1" lang="en-US" sz="1200" b="0" i="0" u="none" strike="noStrike" kern="1200" baseline="0" dirty="0">
                <a:solidFill>
                  <a:schemeClr val="tx1"/>
                </a:solidFill>
                <a:latin typeface="Times New Roman" pitchFamily="-110" charset="0"/>
                <a:ea typeface="+mn-ea"/>
                <a:cs typeface="+mn-cs"/>
              </a:rPr>
              <a:t>values, we see that they correctly reflect the speed ordering of the computers. This confirms</a:t>
            </a:r>
          </a:p>
          <a:p>
            <a:r>
              <a:rPr kumimoji="1" lang="en-US" sz="1200" b="0" i="0" u="none" strike="noStrike" kern="1200" baseline="0" dirty="0">
                <a:solidFill>
                  <a:schemeClr val="tx1"/>
                </a:solidFill>
                <a:latin typeface="Times New Roman" pitchFamily="-110" charset="0"/>
                <a:ea typeface="+mn-ea"/>
                <a:cs typeface="+mn-cs"/>
              </a:rPr>
              <a:t>that the HM is preferred when calculating rates.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The reader may wonder why go through all this effort. If we want to compare</a:t>
            </a:r>
          </a:p>
          <a:p>
            <a:r>
              <a:rPr kumimoji="1" lang="en-US" sz="1200" b="0" i="0" u="none" strike="noStrike" kern="1200" baseline="0" dirty="0">
                <a:solidFill>
                  <a:schemeClr val="tx1"/>
                </a:solidFill>
                <a:latin typeface="Times New Roman" pitchFamily="-110" charset="0"/>
                <a:ea typeface="+mn-ea"/>
                <a:cs typeface="+mn-cs"/>
              </a:rPr>
              <a:t>execution times, we could simply compare the total execution times of the three</a:t>
            </a:r>
          </a:p>
          <a:p>
            <a:r>
              <a:rPr kumimoji="1" lang="en-US" sz="1200" b="0" i="0" u="none" strike="noStrike" kern="1200" baseline="0" dirty="0">
                <a:solidFill>
                  <a:schemeClr val="tx1"/>
                </a:solidFill>
                <a:latin typeface="Times New Roman" pitchFamily="-110" charset="0"/>
                <a:ea typeface="+mn-ea"/>
                <a:cs typeface="+mn-cs"/>
              </a:rPr>
              <a:t>systems. If we want to compare rates, we could simply take the inverse of the total</a:t>
            </a:r>
          </a:p>
          <a:p>
            <a:r>
              <a:rPr kumimoji="1" lang="en-US" sz="1200" b="0" i="0" u="none" strike="noStrike" kern="1200" baseline="0" dirty="0">
                <a:solidFill>
                  <a:schemeClr val="tx1"/>
                </a:solidFill>
                <a:latin typeface="Times New Roman" pitchFamily="-110" charset="0"/>
                <a:ea typeface="+mn-ea"/>
                <a:cs typeface="+mn-cs"/>
              </a:rPr>
              <a:t>execution time, as shown in the table. There are two reasons for doing the individual</a:t>
            </a:r>
          </a:p>
          <a:p>
            <a:r>
              <a:rPr kumimoji="1" lang="en-US" sz="1200" b="0" i="0" u="none" strike="noStrike" kern="1200" baseline="0" dirty="0">
                <a:solidFill>
                  <a:schemeClr val="tx1"/>
                </a:solidFill>
                <a:latin typeface="Times New Roman" pitchFamily="-110" charset="0"/>
                <a:ea typeface="+mn-ea"/>
                <a:cs typeface="+mn-cs"/>
              </a:rPr>
              <a:t>calculations rather than only looking at the aggregate numbers: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1. A customer or researcher may be interested not only in the overall average</a:t>
            </a:r>
          </a:p>
          <a:p>
            <a:r>
              <a:rPr kumimoji="1" lang="en-US" sz="1200" b="0" i="0" u="none" strike="noStrike" kern="1200" baseline="0" dirty="0">
                <a:solidFill>
                  <a:schemeClr val="tx1"/>
                </a:solidFill>
                <a:latin typeface="Times New Roman" pitchFamily="-110" charset="0"/>
                <a:ea typeface="+mn-ea"/>
                <a:cs typeface="+mn-cs"/>
              </a:rPr>
              <a:t>performance but also performance against different types of benchmark programs,</a:t>
            </a:r>
          </a:p>
          <a:p>
            <a:r>
              <a:rPr kumimoji="1" lang="en-US" sz="1200" b="0" i="0" u="none" strike="noStrike" kern="1200" baseline="0" dirty="0">
                <a:solidFill>
                  <a:schemeClr val="tx1"/>
                </a:solidFill>
                <a:latin typeface="Times New Roman" pitchFamily="-110" charset="0"/>
                <a:ea typeface="+mn-ea"/>
                <a:cs typeface="+mn-cs"/>
              </a:rPr>
              <a:t>such as business applications, scientific modeling, multimedia applications,</a:t>
            </a:r>
          </a:p>
          <a:p>
            <a:r>
              <a:rPr kumimoji="1" lang="en-US" sz="1200" b="0" i="0" u="none" strike="noStrike" kern="1200" baseline="0" dirty="0">
                <a:solidFill>
                  <a:schemeClr val="tx1"/>
                </a:solidFill>
                <a:latin typeface="Times New Roman" pitchFamily="-110" charset="0"/>
                <a:ea typeface="+mn-ea"/>
                <a:cs typeface="+mn-cs"/>
              </a:rPr>
              <a:t>and systems programs. Thus, a breakdown by type of benchmark is</a:t>
            </a:r>
          </a:p>
          <a:p>
            <a:r>
              <a:rPr kumimoji="1" lang="en-US" sz="1200" b="0" i="0" u="none" strike="noStrike" kern="1200" baseline="0" dirty="0">
                <a:solidFill>
                  <a:schemeClr val="tx1"/>
                </a:solidFill>
                <a:latin typeface="Times New Roman" pitchFamily="-110" charset="0"/>
                <a:ea typeface="+mn-ea"/>
                <a:cs typeface="+mn-cs"/>
              </a:rPr>
              <a:t>needed as well as a total.</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 2. Usually, the different programs used for evaluation are weighted differently.</a:t>
            </a:r>
          </a:p>
          <a:p>
            <a:r>
              <a:rPr kumimoji="1" lang="en-US" sz="1200" b="0" i="0" u="none" strike="noStrike" kern="1200" baseline="0" dirty="0">
                <a:solidFill>
                  <a:schemeClr val="tx1"/>
                </a:solidFill>
                <a:latin typeface="Times New Roman" pitchFamily="-110" charset="0"/>
                <a:ea typeface="+mn-ea"/>
                <a:cs typeface="+mn-cs"/>
              </a:rPr>
              <a:t>In Table 2.2, it is assumed that the two test programs execute the same number</a:t>
            </a:r>
          </a:p>
          <a:p>
            <a:r>
              <a:rPr kumimoji="1" lang="en-US" sz="1200" b="0" i="0" u="none" strike="noStrike" kern="1200" baseline="0" dirty="0">
                <a:solidFill>
                  <a:schemeClr val="tx1"/>
                </a:solidFill>
                <a:latin typeface="Times New Roman" pitchFamily="-110" charset="0"/>
                <a:ea typeface="+mn-ea"/>
                <a:cs typeface="+mn-cs"/>
              </a:rPr>
              <a:t>of operations. If that is not the case, we may want to weight accordingly.</a:t>
            </a:r>
          </a:p>
          <a:p>
            <a:r>
              <a:rPr kumimoji="1" lang="en-US" sz="1200" b="0" i="0" u="none" strike="noStrike" kern="1200" baseline="0" dirty="0">
                <a:solidFill>
                  <a:schemeClr val="tx1"/>
                </a:solidFill>
                <a:latin typeface="Times New Roman" pitchFamily="-110" charset="0"/>
                <a:ea typeface="+mn-ea"/>
                <a:cs typeface="+mn-cs"/>
              </a:rPr>
              <a:t>Or different programs could be weighted differently to reflect importance or</a:t>
            </a:r>
          </a:p>
          <a:p>
            <a:r>
              <a:rPr kumimoji="1" lang="en-US" sz="1200" b="0" i="0" u="none" strike="noStrike" kern="1200" baseline="0" dirty="0">
                <a:solidFill>
                  <a:schemeClr val="tx1"/>
                </a:solidFill>
                <a:latin typeface="Times New Roman" pitchFamily="-110" charset="0"/>
                <a:ea typeface="+mn-ea"/>
                <a:cs typeface="+mn-cs"/>
              </a:rPr>
              <a:t>priority.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15284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A simple example will illustrate the way in which the GM exhibits consistency</a:t>
            </a:r>
          </a:p>
          <a:p>
            <a:r>
              <a:rPr kumimoji="1" lang="en-US" sz="1200" b="0" i="0" u="none" strike="noStrike" kern="1200" baseline="0" dirty="0">
                <a:solidFill>
                  <a:schemeClr val="tx1"/>
                </a:solidFill>
                <a:latin typeface="Times New Roman" pitchFamily="-110" charset="0"/>
                <a:ea typeface="+mn-ea"/>
                <a:cs typeface="+mn-cs"/>
              </a:rPr>
              <a:t>for normalized results. In Table 2.3, we use the same performance results as were</a:t>
            </a:r>
          </a:p>
          <a:p>
            <a:r>
              <a:rPr kumimoji="1" lang="en-US" sz="1200" b="0" i="0" u="none" strike="noStrike" kern="1200" baseline="0" dirty="0">
                <a:solidFill>
                  <a:schemeClr val="tx1"/>
                </a:solidFill>
                <a:latin typeface="Times New Roman" pitchFamily="-110" charset="0"/>
                <a:ea typeface="+mn-ea"/>
                <a:cs typeface="+mn-cs"/>
              </a:rPr>
              <a:t>used in Table 2.2. In Table 2.3a, all results are normalized to Computer A, and the means</a:t>
            </a:r>
          </a:p>
          <a:p>
            <a:r>
              <a:rPr kumimoji="1" lang="en-US" sz="1200" b="0" i="0" u="none" strike="noStrike" kern="1200" baseline="0" dirty="0">
                <a:solidFill>
                  <a:schemeClr val="tx1"/>
                </a:solidFill>
                <a:latin typeface="Times New Roman" pitchFamily="-110" charset="0"/>
                <a:ea typeface="+mn-ea"/>
                <a:cs typeface="+mn-cs"/>
              </a:rPr>
              <a:t>are calculated on the normalized values. Based on total execution time, A is faster than</a:t>
            </a:r>
          </a:p>
          <a:p>
            <a:r>
              <a:rPr kumimoji="1" lang="en-US" sz="1200" b="0" i="0" u="none" strike="noStrike" kern="1200" baseline="0" dirty="0">
                <a:solidFill>
                  <a:schemeClr val="tx1"/>
                </a:solidFill>
                <a:latin typeface="Times New Roman" pitchFamily="-110" charset="0"/>
                <a:ea typeface="+mn-ea"/>
                <a:cs typeface="+mn-cs"/>
              </a:rPr>
              <a:t>B, which is faster than C. Both the AMs and GMs of the normalized times reflect this. In</a:t>
            </a:r>
          </a:p>
          <a:p>
            <a:r>
              <a:rPr kumimoji="1" lang="en-US" sz="1200" b="0" i="0" u="none" strike="noStrike" kern="1200" baseline="0" dirty="0">
                <a:solidFill>
                  <a:schemeClr val="tx1"/>
                </a:solidFill>
                <a:latin typeface="Times New Roman" pitchFamily="-110" charset="0"/>
                <a:ea typeface="+mn-ea"/>
                <a:cs typeface="+mn-cs"/>
              </a:rPr>
              <a:t>Table 2.3b, the systems are now normalized to B. Again the GMs correctly reflect the relative</a:t>
            </a:r>
          </a:p>
          <a:p>
            <a:r>
              <a:rPr kumimoji="1" lang="en-US" sz="1200" b="0" i="0" u="none" strike="noStrike" kern="1200" baseline="0" dirty="0">
                <a:solidFill>
                  <a:schemeClr val="tx1"/>
                </a:solidFill>
                <a:latin typeface="Times New Roman" pitchFamily="-110" charset="0"/>
                <a:ea typeface="+mn-ea"/>
                <a:cs typeface="+mn-cs"/>
              </a:rPr>
              <a:t>speeds of the three computers, but now the AM produces a different ordering.</a:t>
            </a:r>
          </a:p>
          <a:p>
            <a:endParaRPr kumimoji="1" lang="en-US" sz="1200" b="0" i="0" u="none" strike="noStrike"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07721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10" charset="0"/>
                <a:ea typeface="+mn-ea"/>
                <a:cs typeface="+mn-cs"/>
              </a:rPr>
              <a:t>Measures such as MIPS and MFLOPS have proven inadequate to evaluating the performance</a:t>
            </a:r>
          </a:p>
          <a:p>
            <a:r>
              <a:rPr kumimoji="1" lang="en-US" sz="1200" b="0" i="0" u="none" strike="noStrike" kern="1200" baseline="0" dirty="0">
                <a:solidFill>
                  <a:schemeClr val="tx1"/>
                </a:solidFill>
                <a:latin typeface="Times New Roman" pitchFamily="-110" charset="0"/>
                <a:ea typeface="+mn-ea"/>
                <a:cs typeface="+mn-cs"/>
              </a:rPr>
              <a:t>of processors. Because of differences in instruction sets, the instruction execution</a:t>
            </a:r>
          </a:p>
          <a:p>
            <a:r>
              <a:rPr kumimoji="1" lang="en-US" sz="1200" b="0" i="0" u="none" strike="noStrike" kern="1200" baseline="0" dirty="0">
                <a:solidFill>
                  <a:schemeClr val="tx1"/>
                </a:solidFill>
                <a:latin typeface="Times New Roman" pitchFamily="-110" charset="0"/>
                <a:ea typeface="+mn-ea"/>
                <a:cs typeface="+mn-cs"/>
              </a:rPr>
              <a:t>rate is not a valid means of comparing the performance of different architectures.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Another consideration is that the performance of a given processor on a given</a:t>
            </a:r>
          </a:p>
          <a:p>
            <a:r>
              <a:rPr kumimoji="1" lang="en-US" sz="1200" b="0" i="0" u="none" strike="noStrike" kern="1200" baseline="0" dirty="0">
                <a:solidFill>
                  <a:schemeClr val="tx1"/>
                </a:solidFill>
                <a:latin typeface="Times New Roman" pitchFamily="-110" charset="0"/>
                <a:ea typeface="+mn-ea"/>
                <a:cs typeface="+mn-cs"/>
              </a:rPr>
              <a:t>program may not be useful in determining how that processor will perform on a</a:t>
            </a:r>
          </a:p>
          <a:p>
            <a:r>
              <a:rPr kumimoji="1" lang="en-US" sz="1200" b="0" i="0" u="none" strike="noStrike" kern="1200" baseline="0" dirty="0">
                <a:solidFill>
                  <a:schemeClr val="tx1"/>
                </a:solidFill>
                <a:latin typeface="Times New Roman" pitchFamily="-110" charset="0"/>
                <a:ea typeface="+mn-ea"/>
                <a:cs typeface="+mn-cs"/>
              </a:rPr>
              <a:t>very different type of application. Accordingly, beginning in the late 1980s and</a:t>
            </a:r>
          </a:p>
          <a:p>
            <a:r>
              <a:rPr kumimoji="1" lang="en-US" sz="1200" b="0" i="0" u="none" strike="noStrike" kern="1200" baseline="0" dirty="0">
                <a:solidFill>
                  <a:schemeClr val="tx1"/>
                </a:solidFill>
                <a:latin typeface="Times New Roman" pitchFamily="-110" charset="0"/>
                <a:ea typeface="+mn-ea"/>
                <a:cs typeface="+mn-cs"/>
              </a:rPr>
              <a:t>early 1990s, industry and academic interest shifted to measuring the performance of</a:t>
            </a:r>
          </a:p>
          <a:p>
            <a:r>
              <a:rPr kumimoji="1" lang="en-US" sz="1200" b="0" i="0" u="none" strike="noStrike" kern="1200" baseline="0" dirty="0">
                <a:solidFill>
                  <a:schemeClr val="tx1"/>
                </a:solidFill>
                <a:latin typeface="Times New Roman" pitchFamily="-110" charset="0"/>
                <a:ea typeface="+mn-ea"/>
                <a:cs typeface="+mn-cs"/>
              </a:rPr>
              <a:t> systems using a set of benchmark programs. The same set of programs can be run on</a:t>
            </a:r>
          </a:p>
          <a:p>
            <a:r>
              <a:rPr kumimoji="1" lang="en-US" sz="1200" b="0" i="0" u="none" strike="noStrike" kern="1200" baseline="0" dirty="0">
                <a:solidFill>
                  <a:schemeClr val="tx1"/>
                </a:solidFill>
                <a:latin typeface="Times New Roman" pitchFamily="-110" charset="0"/>
                <a:ea typeface="+mn-ea"/>
                <a:cs typeface="+mn-cs"/>
              </a:rPr>
              <a:t>different machines and the execution times compared. Benchmarks provide guidance</a:t>
            </a:r>
          </a:p>
          <a:p>
            <a:r>
              <a:rPr kumimoji="1" lang="en-US" sz="1200" b="0" i="0" u="none" strike="noStrike" kern="1200" baseline="0" dirty="0">
                <a:solidFill>
                  <a:schemeClr val="tx1"/>
                </a:solidFill>
                <a:latin typeface="Times New Roman" pitchFamily="-110" charset="0"/>
                <a:ea typeface="+mn-ea"/>
                <a:cs typeface="+mn-cs"/>
              </a:rPr>
              <a:t>to customers trying to decide which system to buy and can be useful to vendors</a:t>
            </a:r>
          </a:p>
          <a:p>
            <a:r>
              <a:rPr kumimoji="1" lang="en-US" sz="1200" b="0" i="0" u="none" strike="noStrike" kern="1200" baseline="0" dirty="0">
                <a:solidFill>
                  <a:schemeClr val="tx1"/>
                </a:solidFill>
                <a:latin typeface="Times New Roman" pitchFamily="-110" charset="0"/>
                <a:ea typeface="+mn-ea"/>
                <a:cs typeface="+mn-cs"/>
              </a:rPr>
              <a:t>and designers in determining how to design systems to meet benchmark goals.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[WEIC90] lists the following as desirable characteristics of a benchmark program:</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1.  It is written in a high-level language, making it portable across different machines.</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2.  It is representative of a particular kind of programming domain or paradigm, such</a:t>
            </a:r>
          </a:p>
          <a:p>
            <a:r>
              <a:rPr kumimoji="1" lang="en-US" sz="1200" b="0" i="0" u="none" strike="noStrike" kern="1200" baseline="0" dirty="0">
                <a:solidFill>
                  <a:schemeClr val="tx1"/>
                </a:solidFill>
                <a:latin typeface="Times New Roman" pitchFamily="-110" charset="0"/>
                <a:ea typeface="+mn-ea"/>
                <a:cs typeface="+mn-cs"/>
              </a:rPr>
              <a:t>as systems programming, numerical programming, or commercial programming.</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3.  It can be measured easily.</a:t>
            </a:r>
          </a:p>
          <a:p>
            <a:endParaRPr kumimoji="1" lang="en-US" sz="1200" b="0" i="0" u="none" strike="noStrike"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10" charset="0"/>
                <a:ea typeface="+mn-ea"/>
                <a:cs typeface="+mn-cs"/>
              </a:rPr>
              <a:t>4.  It has wide distribution.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45258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common need in industry and academic and research</a:t>
            </a:r>
          </a:p>
          <a:p>
            <a:r>
              <a:rPr kumimoji="1" lang="en-US" sz="1200" kern="1200" baseline="0" dirty="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a:solidFill>
                  <a:schemeClr val="tx1"/>
                </a:solidFill>
                <a:latin typeface="Times New Roman" pitchFamily="-110" charset="0"/>
                <a:ea typeface="+mn-ea"/>
                <a:cs typeface="+mn-cs"/>
              </a:rPr>
              <a:t>and maintained by the System Performance Evaluation Corporation (SPEC),</a:t>
            </a:r>
          </a:p>
          <a:p>
            <a:r>
              <a:rPr kumimoji="1" lang="en-US" sz="1200" kern="1200" baseline="0" dirty="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a:solidFill>
                  <a:schemeClr val="tx1"/>
                </a:solidFill>
                <a:latin typeface="Times New Roman" pitchFamily="-110" charset="0"/>
                <a:ea typeface="+mn-ea"/>
                <a:cs typeface="+mn-cs"/>
              </a:rPr>
              <a:t>comparison and research purposes.</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a:solidFill>
                  <a:schemeClr val="tx1"/>
                </a:solidFill>
                <a:latin typeface="Times New Roman" pitchFamily="-110" charset="0"/>
                <a:ea typeface="+mn-ea"/>
                <a:cs typeface="+mn-cs"/>
              </a:rPr>
              <a:t>doing computation rather than I/O. </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CPU2006 suite is based on existing applications</a:t>
            </a:r>
          </a:p>
          <a:p>
            <a:r>
              <a:rPr kumimoji="1" lang="en-US" sz="1200" kern="1200" baseline="0" dirty="0">
                <a:solidFill>
                  <a:schemeClr val="tx1"/>
                </a:solidFill>
                <a:latin typeface="Times New Roman" pitchFamily="-110" charset="0"/>
                <a:ea typeface="+mn-ea"/>
                <a:cs typeface="+mn-cs"/>
              </a:rPr>
              <a:t>that have already been ported to a wide variety of platforms by SPEC industry</a:t>
            </a:r>
            <a:endParaRPr lang="en-US" dirty="0"/>
          </a:p>
          <a:p>
            <a:r>
              <a:rPr kumimoji="1" lang="en-US" sz="1200" kern="1200" baseline="0" dirty="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a:solidFill>
                  <a:schemeClr val="tx1"/>
                </a:solidFill>
                <a:latin typeface="Times New Roman" pitchFamily="-110" charset="0"/>
                <a:ea typeface="+mn-ea"/>
                <a:cs typeface="+mn-cs"/>
              </a:rPr>
              <a:t>SPEC CPU2000, SPEC CPU95, SPEC CPU92, and SPEC CPU89 [HENN07].</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Other SPEC suites include the following:</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SPECjvm98: </a:t>
            </a:r>
            <a:r>
              <a:rPr kumimoji="1" lang="en-US" sz="1200" b="0" kern="1200" baseline="0" dirty="0">
                <a:solidFill>
                  <a:schemeClr val="tx1"/>
                </a:solidFill>
                <a:latin typeface="Times New Roman" pitchFamily="-110" charset="0"/>
                <a:ea typeface="+mn-ea"/>
                <a:cs typeface="+mn-cs"/>
              </a:rPr>
              <a:t>Intended to evaluate performance of the combined hardware</a:t>
            </a:r>
          </a:p>
          <a:p>
            <a:r>
              <a:rPr kumimoji="1" lang="en-US" sz="1200" b="0" kern="1200" baseline="0" dirty="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SPECjbb2000 (Java Business Benchmark): </a:t>
            </a:r>
            <a:r>
              <a:rPr kumimoji="1" lang="en-US" sz="1200" b="0" kern="1200" baseline="0" dirty="0">
                <a:solidFill>
                  <a:schemeClr val="tx1"/>
                </a:solidFill>
                <a:latin typeface="Times New Roman" pitchFamily="-110" charset="0"/>
                <a:ea typeface="+mn-ea"/>
                <a:cs typeface="+mn-cs"/>
              </a:rPr>
              <a:t>A benchmark for evaluating</a:t>
            </a:r>
          </a:p>
          <a:p>
            <a:r>
              <a:rPr kumimoji="1" lang="en-US" sz="1200" kern="1200" baseline="0" dirty="0">
                <a:solidFill>
                  <a:schemeClr val="tx1"/>
                </a:solidFill>
                <a:latin typeface="Times New Roman" pitchFamily="-110" charset="0"/>
                <a:ea typeface="+mn-ea"/>
                <a:cs typeface="+mn-cs"/>
              </a:rPr>
              <a:t>server-side Java-based electronic commerce applications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SPECweb99: </a:t>
            </a:r>
            <a:r>
              <a:rPr kumimoji="1" lang="en-US" sz="1200" b="0" kern="1200" baseline="0" dirty="0">
                <a:solidFill>
                  <a:schemeClr val="tx1"/>
                </a:solidFill>
                <a:latin typeface="Times New Roman" pitchFamily="-110" charset="0"/>
                <a:ea typeface="+mn-ea"/>
                <a:cs typeface="+mn-cs"/>
              </a:rPr>
              <a:t>Evaluates the performance of World Wide Web (WWW) servers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SPECmail2001: </a:t>
            </a:r>
            <a:r>
              <a:rPr kumimoji="1" lang="en-US" sz="1200" b="0" kern="1200" baseline="0" dirty="0">
                <a:solidFill>
                  <a:schemeClr val="tx1"/>
                </a:solidFill>
                <a:latin typeface="Times New Roman" pitchFamily="-110" charset="0"/>
                <a:ea typeface="+mn-ea"/>
                <a:cs typeface="+mn-cs"/>
              </a:rPr>
              <a:t>Designed to measure a system’s performance acting as a mail</a:t>
            </a:r>
          </a:p>
          <a:p>
            <a:r>
              <a:rPr kumimoji="1" lang="en-US" sz="1200" b="0" kern="1200" baseline="0" dirty="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38</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2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58403C2-765D-404C-AB4A-99BCCA5A6DC8}"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Figure 1.6 shows the general structure of the IAS computer (compare with Figure 1.1).</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It consists of</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 </a:t>
            </a:r>
            <a:r>
              <a:rPr kumimoji="1" lang="en-US" sz="1200" b="1" kern="1200" baseline="0">
                <a:solidFill>
                  <a:schemeClr val="tx1"/>
                </a:solidFill>
                <a:latin typeface="Times New Roman"/>
                <a:ea typeface="+mn-ea"/>
                <a:cs typeface="+mn-cs"/>
              </a:rPr>
              <a:t>main memory, </a:t>
            </a:r>
            <a:r>
              <a:rPr kumimoji="1" lang="en-US" sz="1200" b="0" kern="1200" baseline="0">
                <a:solidFill>
                  <a:schemeClr val="tx1"/>
                </a:solidFill>
                <a:latin typeface="Times New Roman"/>
                <a:ea typeface="+mn-ea"/>
                <a:cs typeface="+mn-cs"/>
              </a:rPr>
              <a:t>which stores both data and instructions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An </a:t>
            </a:r>
            <a:r>
              <a:rPr kumimoji="1" lang="en-US" sz="1200" b="1" kern="1200" baseline="0">
                <a:solidFill>
                  <a:schemeClr val="tx1"/>
                </a:solidFill>
                <a:latin typeface="Times New Roman"/>
                <a:ea typeface="+mn-ea"/>
                <a:cs typeface="+mn-cs"/>
              </a:rPr>
              <a:t>arithmetic and logic unit (ALU) </a:t>
            </a:r>
            <a:r>
              <a:rPr kumimoji="1" lang="en-US" sz="1200" b="0" kern="1200" baseline="0">
                <a:solidFill>
                  <a:schemeClr val="tx1"/>
                </a:solidFill>
                <a:latin typeface="Times New Roman"/>
                <a:ea typeface="+mn-ea"/>
                <a:cs typeface="+mn-cs"/>
              </a:rPr>
              <a:t>capable of operating on binary data</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 </a:t>
            </a:r>
            <a:r>
              <a:rPr kumimoji="1" lang="en-US" sz="1200" b="1" kern="1200" baseline="0">
                <a:solidFill>
                  <a:schemeClr val="tx1"/>
                </a:solidFill>
                <a:latin typeface="Times New Roman"/>
                <a:ea typeface="+mn-ea"/>
                <a:cs typeface="+mn-cs"/>
              </a:rPr>
              <a:t>control unit, </a:t>
            </a:r>
            <a:r>
              <a:rPr kumimoji="1" lang="en-US" sz="1200" b="0" kern="1200" baseline="0">
                <a:solidFill>
                  <a:schemeClr val="tx1"/>
                </a:solidFill>
                <a:latin typeface="Times New Roman"/>
                <a:ea typeface="+mn-ea"/>
                <a:cs typeface="+mn-cs"/>
              </a:rPr>
              <a:t>which interprets the instructions in memory and causes them</a:t>
            </a:r>
          </a:p>
          <a:p>
            <a:pPr lvl="0">
              <a:defRPr/>
            </a:pPr>
            <a:r>
              <a:rPr kumimoji="1" lang="en-US" sz="1200" kern="1200" baseline="0">
                <a:solidFill>
                  <a:schemeClr val="tx1"/>
                </a:solidFill>
                <a:latin typeface="Times New Roman"/>
                <a:ea typeface="+mn-ea"/>
                <a:cs typeface="+mn-cs"/>
              </a:rPr>
              <a:t>to be executed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Input/output (I/O) </a:t>
            </a:r>
            <a:r>
              <a:rPr kumimoji="1" lang="en-US" sz="1200" b="0" kern="1200" baseline="0">
                <a:solidFill>
                  <a:schemeClr val="tx1"/>
                </a:solidFill>
                <a:latin typeface="Times New Roman"/>
                <a:ea typeface="+mn-ea"/>
                <a:cs typeface="+mn-cs"/>
              </a:rPr>
              <a:t>equipment operated by the control unit</a:t>
            </a:r>
          </a:p>
          <a:p>
            <a:pPr lvl="0">
              <a:defRPr/>
            </a:pPr>
            <a:endParaRPr kumimoji="1" lang="en-US" sz="1200" b="0"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This structure was outlined in von Neumann’s earlier proposal, which is worth</a:t>
            </a:r>
          </a:p>
          <a:p>
            <a:pPr lvl="0">
              <a:defRPr/>
            </a:pPr>
            <a:r>
              <a:rPr kumimoji="1" lang="en-US" sz="1200" b="0" i="0" u="none" strike="noStrike" kern="1200" baseline="0">
                <a:solidFill>
                  <a:schemeClr val="tx1"/>
                </a:solidFill>
                <a:latin typeface="Times New Roman"/>
                <a:ea typeface="+mn-ea"/>
                <a:cs typeface="+mn-cs"/>
              </a:rPr>
              <a:t>quoting in part at this point [VONN45]:</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2.2 First:  Since the device is primarily a computer, it will</a:t>
            </a:r>
          </a:p>
          <a:p>
            <a:pPr lvl="0">
              <a:defRPr/>
            </a:pPr>
            <a:r>
              <a:rPr kumimoji="1" lang="en-US" sz="1200" b="0" i="0" u="none" strike="noStrike" kern="1200" baseline="0">
                <a:solidFill>
                  <a:schemeClr val="tx1"/>
                </a:solidFill>
                <a:latin typeface="Times New Roman"/>
                <a:ea typeface="+mn-ea"/>
                <a:cs typeface="+mn-cs"/>
              </a:rPr>
              <a:t>have to perform the elementary operations of arithmetic most frequently.</a:t>
            </a:r>
          </a:p>
          <a:p>
            <a:pPr lvl="0">
              <a:defRPr/>
            </a:pPr>
            <a:r>
              <a:rPr kumimoji="1" lang="en-US" sz="1200" b="0" i="0" u="none" strike="noStrike" kern="1200" baseline="0">
                <a:solidFill>
                  <a:schemeClr val="tx1"/>
                </a:solidFill>
                <a:latin typeface="Times New Roman"/>
                <a:ea typeface="+mn-ea"/>
                <a:cs typeface="+mn-cs"/>
              </a:rPr>
              <a:t>These are addition, subtraction, multiplication, and division.</a:t>
            </a:r>
          </a:p>
          <a:p>
            <a:pPr lvl="0">
              <a:defRPr/>
            </a:pPr>
            <a:r>
              <a:rPr kumimoji="1" lang="en-US" sz="1200" b="0" i="0" u="none" strike="noStrike" kern="1200" baseline="0">
                <a:solidFill>
                  <a:schemeClr val="tx1"/>
                </a:solidFill>
                <a:latin typeface="Times New Roman"/>
                <a:ea typeface="+mn-ea"/>
                <a:cs typeface="+mn-cs"/>
              </a:rPr>
              <a:t>It is therefore reasonable that it should contain specialized</a:t>
            </a:r>
          </a:p>
          <a:p>
            <a:pPr lvl="0">
              <a:defRPr/>
            </a:pPr>
            <a:r>
              <a:rPr kumimoji="1" lang="en-US" sz="1200" b="0" i="0" u="none" strike="noStrike" kern="1200" baseline="0">
                <a:solidFill>
                  <a:schemeClr val="tx1"/>
                </a:solidFill>
                <a:latin typeface="Times New Roman"/>
                <a:ea typeface="+mn-ea"/>
                <a:cs typeface="+mn-cs"/>
              </a:rPr>
              <a:t>organs for just these operations.</a:t>
            </a:r>
          </a:p>
          <a:p>
            <a:pPr lvl="0">
              <a:defRPr/>
            </a:pPr>
            <a:r>
              <a:rPr kumimoji="1" lang="en-US" sz="1200" b="0" i="0" u="none" strike="noStrike" kern="1200" baseline="0">
                <a:solidFill>
                  <a:schemeClr val="tx1"/>
                </a:solidFill>
                <a:latin typeface="Times New Roman"/>
                <a:ea typeface="+mn-ea"/>
                <a:cs typeface="+mn-cs"/>
              </a:rPr>
              <a:t>	It must be observed, however, that while this principle as such</a:t>
            </a:r>
          </a:p>
          <a:p>
            <a:pPr lvl="0">
              <a:defRPr/>
            </a:pPr>
            <a:r>
              <a:rPr kumimoji="1" lang="en-US" sz="1200" b="0" i="0" u="none" strike="noStrike" kern="1200" baseline="0">
                <a:solidFill>
                  <a:schemeClr val="tx1"/>
                </a:solidFill>
                <a:latin typeface="Times New Roman"/>
                <a:ea typeface="+mn-ea"/>
                <a:cs typeface="+mn-cs"/>
              </a:rPr>
              <a:t>is probably sound, the specific way in which it is realized requires</a:t>
            </a:r>
          </a:p>
          <a:p>
            <a:pPr lvl="0">
              <a:defRPr/>
            </a:pPr>
            <a:r>
              <a:rPr kumimoji="1" lang="en-US" sz="1200" b="0" i="0" u="none" strike="noStrike" kern="1200" baseline="0">
                <a:solidFill>
                  <a:schemeClr val="tx1"/>
                </a:solidFill>
                <a:latin typeface="Times New Roman"/>
                <a:ea typeface="+mn-ea"/>
                <a:cs typeface="+mn-cs"/>
              </a:rPr>
              <a:t>close scrutiny. At any rate a central arithmetical  part of the device will</a:t>
            </a:r>
          </a:p>
          <a:p>
            <a:pPr lvl="0">
              <a:defRPr/>
            </a:pPr>
            <a:r>
              <a:rPr kumimoji="1" lang="en-US" sz="1200" b="0" i="0" u="none" strike="noStrike" kern="1200" baseline="0">
                <a:solidFill>
                  <a:schemeClr val="tx1"/>
                </a:solidFill>
                <a:latin typeface="Times New Roman"/>
                <a:ea typeface="+mn-ea"/>
                <a:cs typeface="+mn-cs"/>
              </a:rPr>
              <a:t>probably have to exist, and this constitutes the first specific part: CA .</a:t>
            </a:r>
          </a:p>
          <a:p>
            <a:pPr lvl="0">
              <a:defRPr/>
            </a:pPr>
            <a:r>
              <a:rPr kumimoji="1" lang="en-US" sz="1200" b="0" i="0" u="none" strike="noStrike" kern="1200" baseline="0">
                <a:solidFill>
                  <a:schemeClr val="tx1"/>
                </a:solidFill>
                <a:latin typeface="Times New Roman"/>
                <a:ea typeface="+mn-ea"/>
                <a:cs typeface="+mn-cs"/>
              </a:rPr>
              <a:t>	2.3 Second:  The logical control of the device, that is, the</a:t>
            </a:r>
          </a:p>
          <a:p>
            <a:pPr lvl="0">
              <a:defRPr/>
            </a:pPr>
            <a:r>
              <a:rPr kumimoji="1" lang="en-US" sz="1200" b="0" i="0" u="none" strike="noStrike" kern="1200" baseline="0">
                <a:solidFill>
                  <a:schemeClr val="tx1"/>
                </a:solidFill>
                <a:latin typeface="Times New Roman"/>
                <a:ea typeface="+mn-ea"/>
                <a:cs typeface="+mn-cs"/>
              </a:rPr>
              <a:t>proper sequencing of its operations, can be most efficiently carried</a:t>
            </a:r>
          </a:p>
          <a:p>
            <a:pPr lvl="0">
              <a:defRPr/>
            </a:pPr>
            <a:r>
              <a:rPr kumimoji="1" lang="en-US" sz="1200" b="0" i="0" u="none" strike="noStrike" kern="1200" baseline="0">
                <a:solidFill>
                  <a:schemeClr val="tx1"/>
                </a:solidFill>
                <a:latin typeface="Times New Roman"/>
                <a:ea typeface="+mn-ea"/>
                <a:cs typeface="+mn-cs"/>
              </a:rPr>
              <a:t>out by a central control organ. If the device is to be elastic ,</a:t>
            </a:r>
          </a:p>
          <a:p>
            <a:pPr lvl="0">
              <a:defRPr/>
            </a:pPr>
            <a:r>
              <a:rPr kumimoji="1" lang="en-US" sz="1200" b="0" i="0" u="none" strike="noStrike" kern="1200" baseline="0">
                <a:solidFill>
                  <a:schemeClr val="tx1"/>
                </a:solidFill>
                <a:latin typeface="Times New Roman"/>
                <a:ea typeface="+mn-ea"/>
                <a:cs typeface="+mn-cs"/>
              </a:rPr>
              <a:t>that is, as nearly as possible all purpose , then a distinction must</a:t>
            </a:r>
          </a:p>
          <a:p>
            <a:pPr lvl="0">
              <a:defRPr/>
            </a:pPr>
            <a:r>
              <a:rPr kumimoji="1" lang="en-US" sz="1200" b="0" i="0" u="none" strike="noStrike" kern="1200" baseline="0">
                <a:solidFill>
                  <a:schemeClr val="tx1"/>
                </a:solidFill>
                <a:latin typeface="Times New Roman"/>
                <a:ea typeface="+mn-ea"/>
                <a:cs typeface="+mn-cs"/>
              </a:rPr>
              <a:t> be made between the specific instructions given for and defining</a:t>
            </a:r>
          </a:p>
          <a:p>
            <a:pPr lvl="0">
              <a:defRPr/>
            </a:pPr>
            <a:r>
              <a:rPr kumimoji="1" lang="en-US" sz="1200" b="0" i="0" u="none" strike="noStrike" kern="1200" baseline="0">
                <a:solidFill>
                  <a:schemeClr val="tx1"/>
                </a:solidFill>
                <a:latin typeface="Times New Roman"/>
                <a:ea typeface="+mn-ea"/>
                <a:cs typeface="+mn-cs"/>
              </a:rPr>
              <a:t>a particular problem, and the general control organs that see to it</a:t>
            </a:r>
          </a:p>
          <a:p>
            <a:pPr lvl="0">
              <a:defRPr/>
            </a:pPr>
            <a:r>
              <a:rPr kumimoji="1" lang="en-US" sz="1200" b="0" i="0" u="none" strike="noStrike" kern="1200" baseline="0">
                <a:solidFill>
                  <a:schemeClr val="tx1"/>
                </a:solidFill>
                <a:latin typeface="Times New Roman"/>
                <a:ea typeface="+mn-ea"/>
                <a:cs typeface="+mn-cs"/>
              </a:rPr>
              <a:t>that these instructions—no matter what they are—are</a:t>
            </a:r>
          </a:p>
          <a:p>
            <a:pPr lvl="0">
              <a:defRPr/>
            </a:pPr>
            <a:r>
              <a:rPr kumimoji="1" lang="en-US" sz="1200" b="0" i="0" u="none" strike="noStrike" kern="1200" baseline="0">
                <a:solidFill>
                  <a:schemeClr val="tx1"/>
                </a:solidFill>
                <a:latin typeface="Times New Roman"/>
                <a:ea typeface="+mn-ea"/>
                <a:cs typeface="+mn-cs"/>
              </a:rPr>
              <a:t>carried out. The former must be stored in some way; the latter are represented</a:t>
            </a:r>
          </a:p>
          <a:p>
            <a:pPr lvl="0">
              <a:defRPr/>
            </a:pPr>
            <a:r>
              <a:rPr kumimoji="1" lang="en-US" sz="1200" b="0" i="0" u="none" strike="noStrike" kern="1200" baseline="0">
                <a:solidFill>
                  <a:schemeClr val="tx1"/>
                </a:solidFill>
                <a:latin typeface="Times New Roman"/>
                <a:ea typeface="+mn-ea"/>
                <a:cs typeface="+mn-cs"/>
              </a:rPr>
              <a:t>by definite operating parts of the device. By the central control  we</a:t>
            </a:r>
          </a:p>
          <a:p>
            <a:pPr lvl="0">
              <a:defRPr/>
            </a:pPr>
            <a:r>
              <a:rPr kumimoji="1" lang="en-US" sz="1200" b="0" i="0" u="none" strike="noStrike" kern="1200" baseline="0">
                <a:solidFill>
                  <a:schemeClr val="tx1"/>
                </a:solidFill>
                <a:latin typeface="Times New Roman"/>
                <a:ea typeface="+mn-ea"/>
                <a:cs typeface="+mn-cs"/>
              </a:rPr>
              <a:t>mean this latter function only, and the organs that perform it form</a:t>
            </a:r>
          </a:p>
          <a:p>
            <a:pPr lvl="0">
              <a:defRPr/>
            </a:pPr>
            <a:r>
              <a:rPr kumimoji="1" lang="en-US" sz="1200" b="0" i="0" u="none" strike="noStrike" kern="1200" baseline="0">
                <a:solidFill>
                  <a:schemeClr val="tx1"/>
                </a:solidFill>
                <a:latin typeface="Times New Roman"/>
                <a:ea typeface="+mn-ea"/>
                <a:cs typeface="+mn-cs"/>
              </a:rPr>
              <a:t>the second specific part: CC .</a:t>
            </a:r>
          </a:p>
          <a:p>
            <a:pPr lvl="0">
              <a:defRPr/>
            </a:pPr>
            <a:r>
              <a:rPr kumimoji="1" lang="en-US" sz="1200" b="0" i="0" u="none" strike="noStrike" kern="1200" baseline="0">
                <a:solidFill>
                  <a:schemeClr val="tx1"/>
                </a:solidFill>
                <a:latin typeface="Times New Roman"/>
                <a:ea typeface="+mn-ea"/>
                <a:cs typeface="+mn-cs"/>
              </a:rPr>
              <a:t>	2.4 Third:  Any device that is to carry out long and complicated</a:t>
            </a:r>
          </a:p>
          <a:p>
            <a:pPr lvl="0">
              <a:defRPr/>
            </a:pPr>
            <a:r>
              <a:rPr kumimoji="1" lang="en-US" sz="1200" b="0" i="0" u="none" strike="noStrike" kern="1200" baseline="0">
                <a:solidFill>
                  <a:schemeClr val="tx1"/>
                </a:solidFill>
                <a:latin typeface="Times New Roman"/>
                <a:ea typeface="+mn-ea"/>
                <a:cs typeface="+mn-cs"/>
              </a:rPr>
              <a:t>sequences of operations (specifically of calculations) must</a:t>
            </a:r>
          </a:p>
          <a:p>
            <a:pPr lvl="0">
              <a:defRPr/>
            </a:pPr>
            <a:r>
              <a:rPr kumimoji="1" lang="en-US" sz="1200" b="0" i="0" u="none" strike="noStrike" kern="1200" baseline="0">
                <a:solidFill>
                  <a:schemeClr val="tx1"/>
                </a:solidFill>
                <a:latin typeface="Times New Roman"/>
                <a:ea typeface="+mn-ea"/>
                <a:cs typeface="+mn-cs"/>
              </a:rPr>
              <a:t>have a considerable memory . . .</a:t>
            </a:r>
          </a:p>
          <a:p>
            <a:pPr lvl="0">
              <a:defRPr/>
            </a:pPr>
            <a:r>
              <a:rPr kumimoji="1" lang="en-US" sz="1200" b="0" i="0" u="none" strike="noStrike" kern="1200" baseline="0">
                <a:solidFill>
                  <a:schemeClr val="tx1"/>
                </a:solidFill>
                <a:latin typeface="Times New Roman"/>
                <a:ea typeface="+mn-ea"/>
                <a:cs typeface="+mn-cs"/>
              </a:rPr>
              <a:t>	The instructions which govern a complicated problem may</a:t>
            </a:r>
          </a:p>
          <a:p>
            <a:pPr lvl="0">
              <a:defRPr/>
            </a:pPr>
            <a:r>
              <a:rPr kumimoji="1" lang="en-US" sz="1200" b="0" i="0" u="none" strike="noStrike" kern="1200" baseline="0">
                <a:solidFill>
                  <a:schemeClr val="tx1"/>
                </a:solidFill>
                <a:latin typeface="Times New Roman"/>
                <a:ea typeface="+mn-ea"/>
                <a:cs typeface="+mn-cs"/>
              </a:rPr>
              <a:t>constitute considerable material, particularly so, if the code is circumstantial</a:t>
            </a:r>
          </a:p>
          <a:p>
            <a:pPr lvl="0">
              <a:defRPr/>
            </a:pPr>
            <a:r>
              <a:rPr kumimoji="1" lang="en-US" sz="1200" b="0" i="0" u="none" strike="noStrike" kern="1200" baseline="0">
                <a:solidFill>
                  <a:schemeClr val="tx1"/>
                </a:solidFill>
                <a:latin typeface="Times New Roman"/>
                <a:ea typeface="+mn-ea"/>
                <a:cs typeface="+mn-cs"/>
              </a:rPr>
              <a:t>(which it is in most arrangements). This material must</a:t>
            </a:r>
          </a:p>
          <a:p>
            <a:pPr lvl="0">
              <a:defRPr/>
            </a:pPr>
            <a:r>
              <a:rPr kumimoji="1" lang="en-US" sz="1200" b="0" i="0" u="none" strike="noStrike" kern="1200" baseline="0">
                <a:solidFill>
                  <a:schemeClr val="tx1"/>
                </a:solidFill>
                <a:latin typeface="Times New Roman"/>
                <a:ea typeface="+mn-ea"/>
                <a:cs typeface="+mn-cs"/>
              </a:rPr>
              <a:t>be remembered.</a:t>
            </a:r>
          </a:p>
          <a:p>
            <a:pPr lvl="0">
              <a:defRPr/>
            </a:pPr>
            <a:r>
              <a:rPr kumimoji="1" lang="en-US" sz="1200" b="0" i="0" u="none" strike="noStrike" kern="1200" baseline="0">
                <a:solidFill>
                  <a:schemeClr val="tx1"/>
                </a:solidFill>
                <a:latin typeface="Times New Roman"/>
                <a:ea typeface="+mn-ea"/>
                <a:cs typeface="+mn-cs"/>
              </a:rPr>
              <a:t>	 At any rate, the total memory  constitutes the third specific</a:t>
            </a:r>
          </a:p>
          <a:p>
            <a:pPr lvl="0">
              <a:defRPr/>
            </a:pPr>
            <a:r>
              <a:rPr kumimoji="1" lang="en-US" sz="1200" b="0" i="0" u="none" strike="noStrike" kern="1200" baseline="0">
                <a:solidFill>
                  <a:schemeClr val="tx1"/>
                </a:solidFill>
                <a:latin typeface="Times New Roman"/>
                <a:ea typeface="+mn-ea"/>
                <a:cs typeface="+mn-cs"/>
              </a:rPr>
              <a:t>part of the device: M.</a:t>
            </a:r>
          </a:p>
          <a:p>
            <a:pPr lvl="0">
              <a:defRPr/>
            </a:pPr>
            <a:r>
              <a:rPr kumimoji="1" lang="en-US" sz="1200" b="0" i="0" u="none" strike="noStrike" kern="1200" baseline="0">
                <a:solidFill>
                  <a:schemeClr val="tx1"/>
                </a:solidFill>
                <a:latin typeface="Times New Roman"/>
                <a:ea typeface="+mn-ea"/>
                <a:cs typeface="+mn-cs"/>
              </a:rPr>
              <a:t>	 2.6 The three specific parts CA, CC (together C), and M correspond</a:t>
            </a:r>
          </a:p>
          <a:p>
            <a:pPr lvl="0">
              <a:defRPr/>
            </a:pPr>
            <a:r>
              <a:rPr kumimoji="1" lang="en-US" sz="1200" b="0" i="0" u="none" strike="noStrike" kern="1200" baseline="0">
                <a:solidFill>
                  <a:schemeClr val="tx1"/>
                </a:solidFill>
                <a:latin typeface="Times New Roman"/>
                <a:ea typeface="+mn-ea"/>
                <a:cs typeface="+mn-cs"/>
              </a:rPr>
              <a:t>to the associative  neurons in the human nervous system. It</a:t>
            </a:r>
          </a:p>
          <a:p>
            <a:pPr lvl="0">
              <a:defRPr/>
            </a:pPr>
            <a:r>
              <a:rPr kumimoji="1" lang="en-US" sz="1200" b="0" i="0" u="none" strike="noStrike" kern="1200" baseline="0">
                <a:solidFill>
                  <a:schemeClr val="tx1"/>
                </a:solidFill>
                <a:latin typeface="Times New Roman"/>
                <a:ea typeface="+mn-ea"/>
                <a:cs typeface="+mn-cs"/>
              </a:rPr>
              <a:t>remains to discuss the equivalents of the sensory  or afferent  and the</a:t>
            </a:r>
          </a:p>
          <a:p>
            <a:pPr lvl="0">
              <a:defRPr/>
            </a:pPr>
            <a:r>
              <a:rPr kumimoji="1" lang="en-US" sz="1200" b="0" i="0" u="none" strike="noStrike" kern="1200" baseline="0">
                <a:solidFill>
                  <a:schemeClr val="tx1"/>
                </a:solidFill>
                <a:latin typeface="Times New Roman"/>
                <a:ea typeface="+mn-ea"/>
                <a:cs typeface="+mn-cs"/>
              </a:rPr>
              <a:t>motor  or efferent  neurons. These are the input  and output  organs of</a:t>
            </a:r>
          </a:p>
          <a:p>
            <a:pPr lvl="0">
              <a:defRPr/>
            </a:pPr>
            <a:r>
              <a:rPr kumimoji="1" lang="en-US" sz="1200" b="0" i="0" u="none" strike="noStrike" kern="1200" baseline="0">
                <a:solidFill>
                  <a:schemeClr val="tx1"/>
                </a:solidFill>
                <a:latin typeface="Times New Roman"/>
                <a:ea typeface="+mn-ea"/>
                <a:cs typeface="+mn-cs"/>
              </a:rPr>
              <a:t>the device. The device must be endowed with the ability to maintain</a:t>
            </a:r>
          </a:p>
          <a:p>
            <a:pPr lvl="0">
              <a:defRPr/>
            </a:pPr>
            <a:r>
              <a:rPr kumimoji="1" lang="en-US" sz="1200" b="0" i="0" u="none" strike="noStrike" kern="1200" baseline="0">
                <a:solidFill>
                  <a:schemeClr val="tx1"/>
                </a:solidFill>
                <a:latin typeface="Times New Roman"/>
                <a:ea typeface="+mn-ea"/>
                <a:cs typeface="+mn-cs"/>
              </a:rPr>
              <a:t>input and output (sensory and motor) contact with some specific</a:t>
            </a:r>
          </a:p>
          <a:p>
            <a:pPr lvl="0">
              <a:defRPr/>
            </a:pPr>
            <a:r>
              <a:rPr kumimoji="1" lang="en-US" sz="1200" b="0" i="0" u="none" strike="noStrike" kern="1200" baseline="0">
                <a:solidFill>
                  <a:schemeClr val="tx1"/>
                </a:solidFill>
                <a:latin typeface="Times New Roman"/>
                <a:ea typeface="+mn-ea"/>
                <a:cs typeface="+mn-cs"/>
              </a:rPr>
              <a:t>medium of this type. The medium will be called the outside recording</a:t>
            </a:r>
          </a:p>
          <a:p>
            <a:pPr lvl="0">
              <a:defRPr/>
            </a:pPr>
            <a:r>
              <a:rPr kumimoji="1" lang="en-US" sz="1200" b="0" i="0" u="none" strike="noStrike" kern="1200" baseline="0">
                <a:solidFill>
                  <a:schemeClr val="tx1"/>
                </a:solidFill>
                <a:latin typeface="Times New Roman"/>
                <a:ea typeface="+mn-ea"/>
                <a:cs typeface="+mn-cs"/>
              </a:rPr>
              <a:t>medium of the device: R .</a:t>
            </a:r>
          </a:p>
          <a:p>
            <a:pPr lvl="0">
              <a:defRPr/>
            </a:pPr>
            <a:r>
              <a:rPr kumimoji="1" lang="en-US" sz="1200" b="0" i="0" u="none" strike="noStrike" kern="1200" baseline="0">
                <a:solidFill>
                  <a:schemeClr val="tx1"/>
                </a:solidFill>
                <a:latin typeface="Times New Roman"/>
                <a:ea typeface="+mn-ea"/>
                <a:cs typeface="+mn-cs"/>
              </a:rPr>
              <a:t>	2.7 Fourth:  The device must have organs to transfer information</a:t>
            </a:r>
          </a:p>
          <a:p>
            <a:pPr lvl="0">
              <a:defRPr/>
            </a:pPr>
            <a:r>
              <a:rPr kumimoji="1" lang="en-US" sz="1200" b="0" i="0" u="none" strike="noStrike" kern="1200" baseline="0">
                <a:solidFill>
                  <a:schemeClr val="tx1"/>
                </a:solidFill>
                <a:latin typeface="Times New Roman"/>
                <a:ea typeface="+mn-ea"/>
                <a:cs typeface="+mn-cs"/>
              </a:rPr>
              <a:t>from R into its specific parts C and M. These organs form its</a:t>
            </a:r>
          </a:p>
          <a:p>
            <a:pPr lvl="0">
              <a:defRPr/>
            </a:pPr>
            <a:r>
              <a:rPr kumimoji="1" lang="en-US" sz="1200" b="0" i="0" u="none" strike="noStrike" kern="1200" baseline="0">
                <a:solidFill>
                  <a:schemeClr val="tx1"/>
                </a:solidFill>
                <a:latin typeface="Times New Roman"/>
                <a:ea typeface="+mn-ea"/>
                <a:cs typeface="+mn-cs"/>
              </a:rPr>
              <a:t>input , the fourth specific part: I . It will be seen that it is best to make</a:t>
            </a:r>
          </a:p>
          <a:p>
            <a:pPr lvl="0">
              <a:defRPr/>
            </a:pPr>
            <a:r>
              <a:rPr kumimoji="1" lang="en-US" sz="1200" b="0" i="0" u="none" strike="noStrike" kern="1200" baseline="0">
                <a:solidFill>
                  <a:schemeClr val="tx1"/>
                </a:solidFill>
                <a:latin typeface="Times New Roman"/>
                <a:ea typeface="+mn-ea"/>
                <a:cs typeface="+mn-cs"/>
              </a:rPr>
              <a:t>all transfers from R (by I) into M and never directly from C.</a:t>
            </a:r>
          </a:p>
          <a:p>
            <a:pPr lvl="0">
              <a:defRPr/>
            </a:pPr>
            <a:r>
              <a:rPr kumimoji="1" lang="en-US" sz="1200" b="0" i="0" u="none" strike="noStrike" kern="1200" baseline="0">
                <a:solidFill>
                  <a:schemeClr val="tx1"/>
                </a:solidFill>
                <a:latin typeface="Times New Roman"/>
                <a:ea typeface="+mn-ea"/>
                <a:cs typeface="+mn-cs"/>
              </a:rPr>
              <a:t>	2.8 Fifth:  The device must have organs to transfer from its</a:t>
            </a:r>
          </a:p>
          <a:p>
            <a:pPr lvl="0">
              <a:defRPr/>
            </a:pPr>
            <a:r>
              <a:rPr kumimoji="1" lang="en-US" sz="1200" b="0" i="0" u="none" strike="noStrike" kern="1200" baseline="0">
                <a:solidFill>
                  <a:schemeClr val="tx1"/>
                </a:solidFill>
                <a:latin typeface="Times New Roman"/>
                <a:ea typeface="+mn-ea"/>
                <a:cs typeface="+mn-cs"/>
              </a:rPr>
              <a:t>specific parts C and M into R. These organs form its output , the</a:t>
            </a:r>
          </a:p>
          <a:p>
            <a:pPr lvl="0">
              <a:defRPr/>
            </a:pPr>
            <a:r>
              <a:rPr kumimoji="1" lang="en-US" sz="1200" b="0" i="0" u="none" strike="noStrike" kern="1200" baseline="0">
                <a:solidFill>
                  <a:schemeClr val="tx1"/>
                </a:solidFill>
                <a:latin typeface="Times New Roman"/>
                <a:ea typeface="+mn-ea"/>
                <a:cs typeface="+mn-cs"/>
              </a:rPr>
              <a:t>fifth specific part: O . It will be seen that it is again best to make all</a:t>
            </a:r>
          </a:p>
          <a:p>
            <a:pPr lvl="0">
              <a:defRPr/>
            </a:pPr>
            <a:r>
              <a:rPr kumimoji="1" lang="en-US" sz="1200" b="0" i="0" u="none" strike="noStrike" kern="1200" baseline="0">
                <a:solidFill>
                  <a:schemeClr val="tx1"/>
                </a:solidFill>
                <a:latin typeface="Times New Roman"/>
                <a:ea typeface="+mn-ea"/>
                <a:cs typeface="+mn-cs"/>
              </a:rPr>
              <a:t>transfers from M (by O) into R, and never directly from C.</a:t>
            </a:r>
            <a:endParaRPr lang="en-GB" b="0"/>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28FD58E-35E8-E546-955F-066F4D125A80}"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 With rare exceptions, all of today’s computers have this same general structure</a:t>
            </a:r>
          </a:p>
          <a:p>
            <a:pPr lvl="0">
              <a:defRPr/>
            </a:pPr>
            <a:r>
              <a:rPr kumimoji="1" lang="en-US" sz="1200" b="0" i="0" u="none" strike="noStrike" kern="1200" baseline="0">
                <a:solidFill>
                  <a:schemeClr val="tx1"/>
                </a:solidFill>
                <a:latin typeface="Times New Roman"/>
                <a:ea typeface="+mn-ea"/>
                <a:cs typeface="+mn-cs"/>
              </a:rPr>
              <a:t>and function and are thus referred to as von Neumann machines . Thus, it is worthwhile</a:t>
            </a:r>
          </a:p>
          <a:p>
            <a:pPr lvl="0">
              <a:defRPr/>
            </a:pPr>
            <a:r>
              <a:rPr kumimoji="1" lang="en-US" sz="1200" b="0" i="0" u="none" strike="noStrike" kern="1200" baseline="0">
                <a:solidFill>
                  <a:schemeClr val="tx1"/>
                </a:solidFill>
                <a:latin typeface="Times New Roman"/>
                <a:ea typeface="+mn-ea"/>
                <a:cs typeface="+mn-cs"/>
              </a:rPr>
              <a:t>at this point to describe briefly the operation of the IAS computer [BURK46,</a:t>
            </a:r>
          </a:p>
          <a:p>
            <a:pPr lvl="0">
              <a:defRPr/>
            </a:pPr>
            <a:r>
              <a:rPr kumimoji="1" lang="en-US" sz="1200" b="0" i="0" u="none" strike="noStrike" kern="1200" baseline="0">
                <a:solidFill>
                  <a:schemeClr val="tx1"/>
                </a:solidFill>
                <a:latin typeface="Times New Roman"/>
                <a:ea typeface="+mn-ea"/>
                <a:cs typeface="+mn-cs"/>
              </a:rPr>
              <a:t>GOLD54]. Following [HAYE98], the terminology and notation of von Neumann</a:t>
            </a:r>
          </a:p>
          <a:p>
            <a:pPr lvl="0">
              <a:defRPr/>
            </a:pPr>
            <a:r>
              <a:rPr kumimoji="1" lang="en-US" sz="1200" b="0" i="0" u="none" strike="noStrike" kern="1200" baseline="0">
                <a:solidFill>
                  <a:schemeClr val="tx1"/>
                </a:solidFill>
                <a:latin typeface="Times New Roman"/>
                <a:ea typeface="+mn-ea"/>
                <a:cs typeface="+mn-cs"/>
              </a:rPr>
              <a:t>are changed in the following to conform more closely to modern usage; the examples</a:t>
            </a:r>
          </a:p>
          <a:p>
            <a:pPr lvl="0">
              <a:defRPr/>
            </a:pPr>
            <a:r>
              <a:rPr kumimoji="1" lang="en-US" sz="1200" b="0" i="0" u="none" strike="noStrike" kern="1200" baseline="0">
                <a:solidFill>
                  <a:schemeClr val="tx1"/>
                </a:solidFill>
                <a:latin typeface="Times New Roman"/>
                <a:ea typeface="+mn-ea"/>
                <a:cs typeface="+mn-cs"/>
              </a:rPr>
              <a:t>accompanying this discussion are based on that latter text.</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The memory of the IAS consists of 4,096 storage locations, called words , of</a:t>
            </a:r>
          </a:p>
          <a:p>
            <a:pPr lvl="0">
              <a:defRPr/>
            </a:pPr>
            <a:r>
              <a:rPr kumimoji="1" lang="en-US" sz="1200" b="0" i="0" u="none" strike="noStrike" kern="1200" baseline="0">
                <a:solidFill>
                  <a:schemeClr val="tx1"/>
                </a:solidFill>
                <a:latin typeface="Times New Roman"/>
                <a:ea typeface="+mn-ea"/>
                <a:cs typeface="+mn-cs"/>
              </a:rPr>
              <a:t>40 binary digits (bits) each.6  Both data and instructions are stored there. Numbers are</a:t>
            </a:r>
          </a:p>
          <a:p>
            <a:pPr lvl="0">
              <a:defRPr/>
            </a:pPr>
            <a:r>
              <a:rPr kumimoji="1" lang="en-US" sz="1200" b="0" i="0" u="none" strike="noStrike" kern="1200" baseline="0">
                <a:solidFill>
                  <a:schemeClr val="tx1"/>
                </a:solidFill>
                <a:latin typeface="Times New Roman"/>
                <a:ea typeface="+mn-ea"/>
                <a:cs typeface="+mn-cs"/>
              </a:rPr>
              <a:t>represented in binary form, and each instruction is a binary code. Figure 1.7 illustrates</a:t>
            </a:r>
          </a:p>
          <a:p>
            <a:pPr lvl="0">
              <a:defRPr/>
            </a:pPr>
            <a:r>
              <a:rPr kumimoji="1" lang="en-US" sz="1200" b="0" i="0" u="none" strike="noStrike" kern="1200" baseline="0">
                <a:solidFill>
                  <a:schemeClr val="tx1"/>
                </a:solidFill>
                <a:latin typeface="Times New Roman"/>
                <a:ea typeface="+mn-ea"/>
                <a:cs typeface="+mn-cs"/>
              </a:rPr>
              <a:t>these formats. Each number is represented by a sign bit and a 39-bit value. A word</a:t>
            </a:r>
          </a:p>
          <a:p>
            <a:pPr lvl="0">
              <a:defRPr/>
            </a:pPr>
            <a:r>
              <a:rPr kumimoji="1" lang="en-US" sz="1200" b="0" i="0" u="none" strike="noStrike" kern="1200" baseline="0">
                <a:solidFill>
                  <a:schemeClr val="tx1"/>
                </a:solidFill>
                <a:latin typeface="Times New Roman"/>
                <a:ea typeface="+mn-ea"/>
                <a:cs typeface="+mn-cs"/>
              </a:rPr>
              <a:t>may alternatively contain two 20-bit instructions, with each instruction consisting</a:t>
            </a:r>
          </a:p>
          <a:p>
            <a:pPr lvl="0">
              <a:defRPr/>
            </a:pPr>
            <a:r>
              <a:rPr kumimoji="1" lang="en-US" sz="1200" b="0" i="0" u="none" strike="noStrike" kern="1200" baseline="0">
                <a:solidFill>
                  <a:schemeClr val="tx1"/>
                </a:solidFill>
                <a:latin typeface="Times New Roman"/>
                <a:ea typeface="+mn-ea"/>
                <a:cs typeface="+mn-cs"/>
              </a:rPr>
              <a:t>of an 8-bit operation code (opcode ) specifying the operation to be performed and</a:t>
            </a:r>
          </a:p>
          <a:p>
            <a:pPr lvl="0">
              <a:defRPr/>
            </a:pPr>
            <a:r>
              <a:rPr kumimoji="1" lang="en-US" sz="1200" b="0" i="0" u="none" strike="noStrike" kern="1200" baseline="0">
                <a:solidFill>
                  <a:schemeClr val="tx1"/>
                </a:solidFill>
                <a:latin typeface="Times New Roman"/>
                <a:ea typeface="+mn-ea"/>
                <a:cs typeface="+mn-cs"/>
              </a:rPr>
              <a:t>a 12-bit address designating one of the words in memory (numbered from 0 to 999).</a:t>
            </a:r>
            <a:endParaRPr kumimoji="1" lang="en-US" sz="1200" kern="1200" baseline="0">
              <a:solidFill>
                <a:schemeClr val="tx1"/>
              </a:solidFill>
              <a:latin typeface="Times New Roman"/>
              <a:ea typeface="+mn-ea"/>
              <a:cs typeface="+mn-cs"/>
            </a:endParaRPr>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85000" lnSpcReduction="20000"/>
          </a:bodyPr>
          <a:lstStyle/>
          <a:p>
            <a:pPr lvl="0">
              <a:defRPr/>
            </a:pPr>
            <a:r>
              <a:rPr kumimoji="1" lang="en-US" sz="1200" b="0" i="0" u="none" strike="noStrike" kern="1200" baseline="0">
                <a:solidFill>
                  <a:schemeClr val="tx1"/>
                </a:solidFill>
                <a:latin typeface="Times New Roman"/>
                <a:ea typeface="+mn-ea"/>
                <a:cs typeface="+mn-cs"/>
              </a:rPr>
              <a:t>The control unit operates the IAS by fetching instructions from memory</a:t>
            </a:r>
          </a:p>
          <a:p>
            <a:pPr lvl="0">
              <a:defRPr/>
            </a:pPr>
            <a:r>
              <a:rPr kumimoji="1" lang="en-US" sz="1200" b="0" i="0" u="none" strike="noStrike" kern="1200" baseline="0">
                <a:solidFill>
                  <a:schemeClr val="tx1"/>
                </a:solidFill>
                <a:latin typeface="Times New Roman"/>
                <a:ea typeface="+mn-ea"/>
                <a:cs typeface="+mn-cs"/>
              </a:rPr>
              <a:t>and executing them one at a time. We explain these operations with reference to</a:t>
            </a:r>
          </a:p>
          <a:p>
            <a:pPr lvl="0">
              <a:defRPr/>
            </a:pPr>
            <a:r>
              <a:rPr kumimoji="1" lang="en-US" sz="1200" b="0" i="0" u="none" strike="noStrike" kern="1200" baseline="0">
                <a:solidFill>
                  <a:schemeClr val="tx1"/>
                </a:solidFill>
                <a:latin typeface="Times New Roman"/>
                <a:ea typeface="+mn-ea"/>
                <a:cs typeface="+mn-cs"/>
              </a:rPr>
              <a:t>Figure 1.6. This figure reveals that both the control unit and the ALU contain storage</a:t>
            </a:r>
          </a:p>
          <a:p>
            <a:pPr lvl="0">
              <a:defRPr/>
            </a:pPr>
            <a:r>
              <a:rPr kumimoji="1" lang="en-US" sz="1200" b="0" i="0" u="none" strike="noStrike" kern="1200" baseline="0">
                <a:solidFill>
                  <a:schemeClr val="tx1"/>
                </a:solidFill>
                <a:latin typeface="Times New Roman"/>
                <a:ea typeface="+mn-ea"/>
                <a:cs typeface="+mn-cs"/>
              </a:rPr>
              <a:t>locations, called registers , defined as follows:</a:t>
            </a:r>
          </a:p>
          <a:p>
            <a:pPr lvl="0">
              <a:defRPr/>
            </a:pPr>
            <a:endParaRPr lang="en-US"/>
          </a:p>
          <a:p>
            <a:pPr lvl="0">
              <a:defRPr/>
            </a:pPr>
            <a:r>
              <a:rPr lang="en-US"/>
              <a:t> </a:t>
            </a:r>
            <a:r>
              <a:rPr kumimoji="1" lang="en-US" sz="1200" b="1" kern="1200" baseline="0">
                <a:solidFill>
                  <a:schemeClr val="tx1"/>
                </a:solidFill>
                <a:latin typeface="Times New Roman"/>
                <a:ea typeface="+mn-ea"/>
                <a:cs typeface="+mn-cs"/>
              </a:rPr>
              <a:t>Memory buffer register (MBR): </a:t>
            </a:r>
            <a:r>
              <a:rPr kumimoji="1" lang="en-US" sz="1200" b="0" kern="1200" baseline="0">
                <a:solidFill>
                  <a:schemeClr val="tx1"/>
                </a:solidFill>
                <a:latin typeface="Times New Roman"/>
                <a:ea typeface="+mn-ea"/>
                <a:cs typeface="+mn-cs"/>
              </a:rPr>
              <a:t>Contains a word to be stored in memory or sent</a:t>
            </a:r>
          </a:p>
          <a:p>
            <a:pPr lvl="0">
              <a:defRPr/>
            </a:pPr>
            <a:r>
              <a:rPr kumimoji="1" lang="en-US" sz="1200" kern="1200" baseline="0">
                <a:solidFill>
                  <a:schemeClr val="tx1"/>
                </a:solidFill>
                <a:latin typeface="Times New Roman"/>
                <a:ea typeface="+mn-ea"/>
                <a:cs typeface="+mn-cs"/>
              </a:rPr>
              <a:t>to the I/O unit, or is used to receive a word from memory or from the I/O unit.</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Memory address register (MAR): </a:t>
            </a:r>
            <a:r>
              <a:rPr kumimoji="1" lang="en-US" sz="1200" b="0" kern="1200" baseline="0">
                <a:solidFill>
                  <a:schemeClr val="tx1"/>
                </a:solidFill>
                <a:latin typeface="Times New Roman"/>
                <a:ea typeface="+mn-ea"/>
                <a:cs typeface="+mn-cs"/>
              </a:rPr>
              <a:t>Specifies the address in memory of the word</a:t>
            </a:r>
          </a:p>
          <a:p>
            <a:pPr lvl="0">
              <a:defRPr/>
            </a:pPr>
            <a:r>
              <a:rPr kumimoji="1" lang="en-US" sz="1200" kern="1200" baseline="0">
                <a:solidFill>
                  <a:schemeClr val="tx1"/>
                </a:solidFill>
                <a:latin typeface="Times New Roman"/>
                <a:ea typeface="+mn-ea"/>
                <a:cs typeface="+mn-cs"/>
              </a:rPr>
              <a:t>to be written from or read into the MBR.</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Instruction register (IR ): </a:t>
            </a:r>
            <a:r>
              <a:rPr kumimoji="1" lang="en-US" sz="1200" b="0" kern="1200" baseline="0">
                <a:solidFill>
                  <a:schemeClr val="tx1"/>
                </a:solidFill>
                <a:latin typeface="Times New Roman"/>
                <a:ea typeface="+mn-ea"/>
                <a:cs typeface="+mn-cs"/>
              </a:rPr>
              <a:t>Contains the 8-bit opcode instruction being executed.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Instruction buffer register (IBR): </a:t>
            </a:r>
            <a:r>
              <a:rPr kumimoji="1" lang="en-US" sz="1200" b="0" kern="1200" baseline="0">
                <a:solidFill>
                  <a:schemeClr val="tx1"/>
                </a:solidFill>
                <a:latin typeface="Times New Roman"/>
                <a:ea typeface="+mn-ea"/>
                <a:cs typeface="+mn-cs"/>
              </a:rPr>
              <a:t>Employed to hold temporarily the right-hand</a:t>
            </a:r>
          </a:p>
          <a:p>
            <a:pPr lvl="0">
              <a:defRPr/>
            </a:pPr>
            <a:r>
              <a:rPr kumimoji="1" lang="en-US" sz="1200" kern="1200" baseline="0">
                <a:solidFill>
                  <a:schemeClr val="tx1"/>
                </a:solidFill>
                <a:latin typeface="Times New Roman"/>
                <a:ea typeface="+mn-ea"/>
                <a:cs typeface="+mn-cs"/>
              </a:rPr>
              <a:t>instruction from a word in memory.</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Program counter (PC): </a:t>
            </a:r>
            <a:r>
              <a:rPr kumimoji="1" lang="en-US" sz="1200" b="0" kern="1200" baseline="0">
                <a:solidFill>
                  <a:schemeClr val="tx1"/>
                </a:solidFill>
                <a:latin typeface="Times New Roman"/>
                <a:ea typeface="+mn-ea"/>
                <a:cs typeface="+mn-cs"/>
              </a:rPr>
              <a:t>Contains the address of the next instruction pair to be</a:t>
            </a:r>
          </a:p>
          <a:p>
            <a:pPr lvl="0">
              <a:defRPr/>
            </a:pPr>
            <a:r>
              <a:rPr kumimoji="1" lang="en-US" sz="1200" kern="1200" baseline="0">
                <a:solidFill>
                  <a:schemeClr val="tx1"/>
                </a:solidFill>
                <a:latin typeface="Times New Roman"/>
                <a:ea typeface="+mn-ea"/>
                <a:cs typeface="+mn-cs"/>
              </a:rPr>
              <a:t>fetched from memory.</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Accumulator (AC) and multiplier quotient (MQ): </a:t>
            </a:r>
            <a:r>
              <a:rPr kumimoji="1" lang="en-US" sz="1200" b="0" kern="1200" baseline="0">
                <a:solidFill>
                  <a:schemeClr val="tx1"/>
                </a:solidFill>
                <a:latin typeface="Times New Roman"/>
                <a:ea typeface="+mn-ea"/>
                <a:cs typeface="+mn-cs"/>
              </a:rPr>
              <a:t>Employed to hold temporarily</a:t>
            </a:r>
          </a:p>
          <a:p>
            <a:pPr lvl="0">
              <a:defRPr/>
            </a:pPr>
            <a:r>
              <a:rPr kumimoji="1" lang="en-US" sz="1200" kern="1200" baseline="0">
                <a:solidFill>
                  <a:schemeClr val="tx1"/>
                </a:solidFill>
                <a:latin typeface="Times New Roman"/>
                <a:ea typeface="+mn-ea"/>
                <a:cs typeface="+mn-cs"/>
              </a:rPr>
              <a:t>operands and results of ALU operations. For example, the result of</a:t>
            </a:r>
          </a:p>
          <a:p>
            <a:pPr lvl="0">
              <a:defRPr/>
            </a:pPr>
            <a:r>
              <a:rPr kumimoji="1" lang="en-US" sz="1200" kern="1200" baseline="0">
                <a:solidFill>
                  <a:schemeClr val="tx1"/>
                </a:solidFill>
                <a:latin typeface="Times New Roman"/>
                <a:ea typeface="+mn-ea"/>
                <a:cs typeface="+mn-cs"/>
              </a:rPr>
              <a:t>multiplying two 40-bit numbers is an 80-bit number; the most significant 40 bits</a:t>
            </a:r>
          </a:p>
          <a:p>
            <a:pPr lvl="0">
              <a:defRPr/>
            </a:pPr>
            <a:r>
              <a:rPr kumimoji="1" lang="en-US" sz="1200" kern="1200" baseline="0">
                <a:solidFill>
                  <a:schemeClr val="tx1"/>
                </a:solidFill>
                <a:latin typeface="Times New Roman"/>
                <a:ea typeface="+mn-ea"/>
                <a:cs typeface="+mn-cs"/>
              </a:rPr>
              <a:t>are stored in the AC and the least significant in the MQ.</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EEBCE0-4A34-3647-9307-E59F6D6CD745}"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The term embedded system  refers to the use of electronics and software within a</a:t>
            </a:r>
          </a:p>
          <a:p>
            <a:pPr lvl="0">
              <a:defRPr/>
            </a:pPr>
            <a:r>
              <a:rPr kumimoji="1" lang="en-US" sz="1200" b="0" i="0" u="none" strike="noStrike" kern="1200" baseline="0">
                <a:solidFill>
                  <a:schemeClr val="tx1"/>
                </a:solidFill>
                <a:latin typeface="Times New Roman"/>
                <a:ea typeface="+mn-ea"/>
                <a:cs typeface="+mn-cs"/>
              </a:rPr>
              <a:t>product, as opposed to a general-purpose computer, such as a laptop or desktop</a:t>
            </a:r>
          </a:p>
          <a:p>
            <a:pPr lvl="0">
              <a:defRPr/>
            </a:pPr>
            <a:r>
              <a:rPr kumimoji="1" lang="en-US" sz="1200" b="0" i="0" u="none" strike="noStrike" kern="1200" baseline="0">
                <a:solidFill>
                  <a:schemeClr val="tx1"/>
                </a:solidFill>
                <a:latin typeface="Times New Roman"/>
                <a:ea typeface="+mn-ea"/>
                <a:cs typeface="+mn-cs"/>
              </a:rPr>
              <a:t>system. Millions of computers are sold every year, including laptops, personal</a:t>
            </a:r>
          </a:p>
          <a:p>
            <a:pPr lvl="0">
              <a:defRPr/>
            </a:pPr>
            <a:r>
              <a:rPr kumimoji="1" lang="en-US" sz="1200" b="0" i="0" u="none" strike="noStrike" kern="1200" baseline="0">
                <a:solidFill>
                  <a:schemeClr val="tx1"/>
                </a:solidFill>
                <a:latin typeface="Times New Roman"/>
                <a:ea typeface="+mn-ea"/>
                <a:cs typeface="+mn-cs"/>
              </a:rPr>
              <a:t>computers, workstations, servers, mainframes, and supercomputers. In contrast, billions</a:t>
            </a:r>
          </a:p>
          <a:p>
            <a:pPr lvl="0">
              <a:defRPr/>
            </a:pPr>
            <a:r>
              <a:rPr kumimoji="1" lang="en-US" sz="1200" b="0" i="0" u="none" strike="noStrike" kern="1200" baseline="0">
                <a:solidFill>
                  <a:schemeClr val="tx1"/>
                </a:solidFill>
                <a:latin typeface="Times New Roman"/>
                <a:ea typeface="+mn-ea"/>
                <a:cs typeface="+mn-cs"/>
              </a:rPr>
              <a:t>of computer systems are produced each year that are embedded within larger</a:t>
            </a:r>
          </a:p>
          <a:p>
            <a:pPr lvl="0">
              <a:defRPr/>
            </a:pPr>
            <a:r>
              <a:rPr kumimoji="1" lang="en-US" sz="1200" b="0" i="0" u="none" strike="noStrike" kern="1200" baseline="0">
                <a:solidFill>
                  <a:schemeClr val="tx1"/>
                </a:solidFill>
                <a:latin typeface="Times New Roman"/>
                <a:ea typeface="+mn-ea"/>
                <a:cs typeface="+mn-cs"/>
              </a:rPr>
              <a:t>devices. Today, many, perhaps most, devices that use electric power have an embedded</a:t>
            </a:r>
          </a:p>
          <a:p>
            <a:pPr lvl="0">
              <a:defRPr/>
            </a:pPr>
            <a:r>
              <a:rPr kumimoji="1" lang="en-US" sz="1200" b="0" i="0" u="none" strike="noStrike" kern="1200" baseline="0">
                <a:solidFill>
                  <a:schemeClr val="tx1"/>
                </a:solidFill>
                <a:latin typeface="Times New Roman"/>
                <a:ea typeface="+mn-ea"/>
                <a:cs typeface="+mn-cs"/>
              </a:rPr>
              <a:t>computing system. It is likely that in the near future virtually all such devices</a:t>
            </a:r>
          </a:p>
          <a:p>
            <a:pPr lvl="0">
              <a:defRPr/>
            </a:pPr>
            <a:r>
              <a:rPr kumimoji="1" lang="en-US" sz="1200" b="0" i="0" u="none" strike="noStrike" kern="1200" baseline="0">
                <a:solidFill>
                  <a:schemeClr val="tx1"/>
                </a:solidFill>
                <a:latin typeface="Times New Roman"/>
                <a:ea typeface="+mn-ea"/>
                <a:cs typeface="+mn-cs"/>
              </a:rPr>
              <a:t>will have embedded computing systems.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Types of devices with embedded systems are almost too numerous to list.</a:t>
            </a:r>
          </a:p>
          <a:p>
            <a:pPr lvl="0">
              <a:defRPr/>
            </a:pPr>
            <a:r>
              <a:rPr kumimoji="1" lang="en-US" sz="1200" b="0" i="0" u="none" strike="noStrike" kern="1200" baseline="0">
                <a:solidFill>
                  <a:schemeClr val="tx1"/>
                </a:solidFill>
                <a:latin typeface="Times New Roman"/>
                <a:ea typeface="+mn-ea"/>
                <a:cs typeface="+mn-cs"/>
              </a:rPr>
              <a:t>Examples include cell phones, digital cameras, video cameras, calculators, microwave</a:t>
            </a:r>
          </a:p>
          <a:p>
            <a:pPr lvl="0">
              <a:defRPr/>
            </a:pPr>
            <a:r>
              <a:rPr kumimoji="1" lang="en-US" sz="1200" b="0" i="0" u="none" strike="noStrike" kern="1200" baseline="0">
                <a:solidFill>
                  <a:schemeClr val="tx1"/>
                </a:solidFill>
                <a:latin typeface="Times New Roman"/>
                <a:ea typeface="+mn-ea"/>
                <a:cs typeface="+mn-cs"/>
              </a:rPr>
              <a:t>ovens, home security systems, washing machines, lighting systems, thermostats,</a:t>
            </a:r>
          </a:p>
          <a:p>
            <a:pPr lvl="0">
              <a:defRPr/>
            </a:pPr>
            <a:r>
              <a:rPr kumimoji="1" lang="en-US" sz="1200" b="0" i="0" u="none" strike="noStrike" kern="1200" baseline="0">
                <a:solidFill>
                  <a:schemeClr val="tx1"/>
                </a:solidFill>
                <a:latin typeface="Times New Roman"/>
                <a:ea typeface="+mn-ea"/>
                <a:cs typeface="+mn-cs"/>
              </a:rPr>
              <a:t>printers, various automotive systems (e.g., transmission control, cruise</a:t>
            </a:r>
          </a:p>
          <a:p>
            <a:pPr lvl="0">
              <a:defRPr/>
            </a:pPr>
            <a:r>
              <a:rPr kumimoji="1" lang="en-US" sz="1200" b="0" i="0" u="none" strike="noStrike" kern="1200" baseline="0">
                <a:solidFill>
                  <a:schemeClr val="tx1"/>
                </a:solidFill>
                <a:latin typeface="Times New Roman"/>
                <a:ea typeface="+mn-ea"/>
                <a:cs typeface="+mn-cs"/>
              </a:rPr>
              <a:t>control, fuel injection, anti-lock brakes, and suspension systems), tennis rackets,</a:t>
            </a:r>
          </a:p>
          <a:p>
            <a:pPr lvl="0">
              <a:defRPr/>
            </a:pPr>
            <a:r>
              <a:rPr kumimoji="1" lang="en-US" sz="1200" b="0" i="0" u="none" strike="noStrike" kern="1200" baseline="0">
                <a:solidFill>
                  <a:schemeClr val="tx1"/>
                </a:solidFill>
                <a:latin typeface="Times New Roman"/>
                <a:ea typeface="+mn-ea"/>
                <a:cs typeface="+mn-cs"/>
              </a:rPr>
              <a:t>toothbrushes, and numerous types of sensors and actuators in automated systems.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Often, embedded systems are tightly coupled to their environment. This can</a:t>
            </a:r>
          </a:p>
          <a:p>
            <a:pPr lvl="0">
              <a:defRPr/>
            </a:pPr>
            <a:r>
              <a:rPr kumimoji="1" lang="en-US" sz="1200" b="0" i="0" u="none" strike="noStrike" kern="1200" baseline="0">
                <a:solidFill>
                  <a:schemeClr val="tx1"/>
                </a:solidFill>
                <a:latin typeface="Times New Roman"/>
                <a:ea typeface="+mn-ea"/>
                <a:cs typeface="+mn-cs"/>
              </a:rPr>
              <a:t>give rise to real-time constraints imposed by the need to interact with the environment.</a:t>
            </a:r>
          </a:p>
          <a:p>
            <a:pPr lvl="0">
              <a:defRPr/>
            </a:pPr>
            <a:r>
              <a:rPr kumimoji="1" lang="en-US" sz="1200" b="0" i="0" u="none" strike="noStrike" kern="1200" baseline="0">
                <a:solidFill>
                  <a:schemeClr val="tx1"/>
                </a:solidFill>
                <a:latin typeface="Times New Roman"/>
                <a:ea typeface="+mn-ea"/>
                <a:cs typeface="+mn-cs"/>
              </a:rPr>
              <a:t>Constraints, such as required speeds of motion, required precision of measurement,</a:t>
            </a:r>
          </a:p>
          <a:p>
            <a:pPr lvl="0">
              <a:defRPr/>
            </a:pPr>
            <a:r>
              <a:rPr kumimoji="1" lang="en-US" sz="1200" b="0" i="0" u="none" strike="noStrike" kern="1200" baseline="0">
                <a:solidFill>
                  <a:schemeClr val="tx1"/>
                </a:solidFill>
                <a:latin typeface="Times New Roman"/>
                <a:ea typeface="+mn-ea"/>
                <a:cs typeface="+mn-cs"/>
              </a:rPr>
              <a:t>and required time durations, dictate the timing of software operations. If</a:t>
            </a:r>
          </a:p>
          <a:p>
            <a:pPr lvl="0">
              <a:defRPr/>
            </a:pPr>
            <a:r>
              <a:rPr kumimoji="1" lang="en-US" sz="1200" b="0" i="0" u="none" strike="noStrike" kern="1200" baseline="0">
                <a:solidFill>
                  <a:schemeClr val="tx1"/>
                </a:solidFill>
                <a:latin typeface="Times New Roman"/>
                <a:ea typeface="+mn-ea"/>
                <a:cs typeface="+mn-cs"/>
              </a:rPr>
              <a:t>multiple activities must be managed simultaneously, this imposes more complex</a:t>
            </a:r>
          </a:p>
          <a:p>
            <a:pPr lvl="0">
              <a:defRPr/>
            </a:pPr>
            <a:r>
              <a:rPr kumimoji="1" lang="en-US" sz="1200" b="0" i="0" u="none" strike="noStrike" kern="1200" baseline="0">
                <a:solidFill>
                  <a:schemeClr val="tx1"/>
                </a:solidFill>
                <a:latin typeface="Times New Roman"/>
                <a:ea typeface="+mn-ea"/>
                <a:cs typeface="+mn-cs"/>
              </a:rPr>
              <a:t>real-time constraints.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 Figure 1.14 shows in general terms an embedded system organization. In addition</a:t>
            </a:r>
          </a:p>
          <a:p>
            <a:pPr lvl="0">
              <a:defRPr/>
            </a:pPr>
            <a:r>
              <a:rPr kumimoji="1" lang="en-US" sz="1200" b="0" i="0" u="none" strike="noStrike" kern="1200" baseline="0">
                <a:solidFill>
                  <a:schemeClr val="tx1"/>
                </a:solidFill>
                <a:latin typeface="Times New Roman"/>
                <a:ea typeface="+mn-ea"/>
                <a:cs typeface="+mn-cs"/>
              </a:rPr>
              <a:t>to the processor and memory, there are a number of elements that differ from</a:t>
            </a:r>
          </a:p>
          <a:p>
            <a:pPr lvl="0">
              <a:defRPr/>
            </a:pPr>
            <a:r>
              <a:rPr kumimoji="1" lang="en-US" sz="1200" b="0" i="0" u="none" strike="noStrike" kern="1200" baseline="0">
                <a:solidFill>
                  <a:schemeClr val="tx1"/>
                </a:solidFill>
                <a:latin typeface="Times New Roman"/>
                <a:ea typeface="+mn-ea"/>
                <a:cs typeface="+mn-cs"/>
              </a:rPr>
              <a:t>the typical desktop or laptop computer:</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There may be a variety of interfaces that enable the system to measure, manipulate,</a:t>
            </a:r>
          </a:p>
          <a:p>
            <a:pPr lvl="0">
              <a:defRPr/>
            </a:pPr>
            <a:r>
              <a:rPr kumimoji="1" lang="en-US" sz="1200" b="0" i="0" u="none" strike="noStrike" kern="1200" baseline="0">
                <a:solidFill>
                  <a:schemeClr val="tx1"/>
                </a:solidFill>
                <a:latin typeface="Times New Roman"/>
                <a:ea typeface="+mn-ea"/>
                <a:cs typeface="+mn-cs"/>
              </a:rPr>
              <a:t>and otherwise interact with the external environment. Embedded systems</a:t>
            </a:r>
          </a:p>
          <a:p>
            <a:pPr lvl="0">
              <a:defRPr/>
            </a:pPr>
            <a:r>
              <a:rPr kumimoji="1" lang="en-US" sz="1200" b="0" i="0" u="none" strike="noStrike" kern="1200" baseline="0">
                <a:solidFill>
                  <a:schemeClr val="tx1"/>
                </a:solidFill>
                <a:latin typeface="Times New Roman"/>
                <a:ea typeface="+mn-ea"/>
                <a:cs typeface="+mn-cs"/>
              </a:rPr>
              <a:t>often interact (sense, manipulate, and communicate) with external world</a:t>
            </a:r>
          </a:p>
          <a:p>
            <a:pPr lvl="0">
              <a:defRPr/>
            </a:pPr>
            <a:r>
              <a:rPr kumimoji="1" lang="en-US" sz="1200" b="0" i="0" u="none" strike="noStrike" kern="1200" baseline="0">
                <a:solidFill>
                  <a:schemeClr val="tx1"/>
                </a:solidFill>
                <a:latin typeface="Times New Roman"/>
                <a:ea typeface="+mn-ea"/>
                <a:cs typeface="+mn-cs"/>
              </a:rPr>
              <a:t>through sensors and actuators and hence are typically reactive systems; a reactive</a:t>
            </a:r>
          </a:p>
          <a:p>
            <a:pPr lvl="0">
              <a:defRPr/>
            </a:pPr>
            <a:r>
              <a:rPr kumimoji="1" lang="en-US" sz="1200" b="0" i="0" u="none" strike="noStrike" kern="1200" baseline="0">
                <a:solidFill>
                  <a:schemeClr val="tx1"/>
                </a:solidFill>
                <a:latin typeface="Times New Roman"/>
                <a:ea typeface="+mn-ea"/>
                <a:cs typeface="+mn-cs"/>
              </a:rPr>
              <a:t>system is in continual interaction with the environment and executes at a</a:t>
            </a:r>
          </a:p>
          <a:p>
            <a:pPr lvl="0">
              <a:defRPr/>
            </a:pPr>
            <a:r>
              <a:rPr kumimoji="1" lang="en-US" sz="1200" b="0" i="0" u="none" strike="noStrike" kern="1200" baseline="0">
                <a:solidFill>
                  <a:schemeClr val="tx1"/>
                </a:solidFill>
                <a:latin typeface="Times New Roman"/>
                <a:ea typeface="+mn-ea"/>
                <a:cs typeface="+mn-cs"/>
              </a:rPr>
              <a:t>pace determined by that environment.</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The human interface may be as simple as a flashing light or as complicated as</a:t>
            </a:r>
          </a:p>
          <a:p>
            <a:pPr lvl="0">
              <a:defRPr/>
            </a:pPr>
            <a:r>
              <a:rPr kumimoji="1" lang="en-US" sz="1200" b="0" i="0" u="none" strike="noStrike" kern="1200" baseline="0">
                <a:solidFill>
                  <a:schemeClr val="tx1"/>
                </a:solidFill>
                <a:latin typeface="Times New Roman"/>
                <a:ea typeface="+mn-ea"/>
                <a:cs typeface="+mn-cs"/>
              </a:rPr>
              <a:t>real-time robotic vision. In many cases, there is no human interface.</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The diagnostic port may be used for diagnosing the system that is being</a:t>
            </a:r>
          </a:p>
          <a:p>
            <a:pPr lvl="0">
              <a:defRPr/>
            </a:pPr>
            <a:r>
              <a:rPr kumimoji="1" lang="en-US" sz="1200" b="0" i="0" u="none" strike="noStrike" kern="1200" baseline="0">
                <a:solidFill>
                  <a:schemeClr val="tx1"/>
                </a:solidFill>
                <a:latin typeface="Times New Roman"/>
                <a:ea typeface="+mn-ea"/>
                <a:cs typeface="+mn-cs"/>
              </a:rPr>
              <a:t>controlled—not just for diagnosing the computer.</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Special-purpose field programmable (FPGA), application-specific</a:t>
            </a:r>
          </a:p>
          <a:p>
            <a:pPr lvl="0">
              <a:defRPr/>
            </a:pPr>
            <a:r>
              <a:rPr kumimoji="1" lang="en-US" sz="1200" b="0" i="0" u="none" strike="noStrike" kern="1200" baseline="0">
                <a:solidFill>
                  <a:schemeClr val="tx1"/>
                </a:solidFill>
                <a:latin typeface="Times New Roman"/>
                <a:ea typeface="+mn-ea"/>
                <a:cs typeface="+mn-cs"/>
              </a:rPr>
              <a:t>(ASIC), or even nondigital hardware may be used to increase performance or reliability.</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Software often has a fixed function and is specific to the application.</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Efficiency is of paramount importance for embedded systems. They are optimized</a:t>
            </a:r>
          </a:p>
          <a:p>
            <a:pPr lvl="0">
              <a:defRPr/>
            </a:pPr>
            <a:r>
              <a:rPr kumimoji="1" lang="en-US" sz="1200" b="0" i="0" u="none" strike="noStrike" kern="1200" baseline="0">
                <a:solidFill>
                  <a:schemeClr val="tx1"/>
                </a:solidFill>
                <a:latin typeface="Times New Roman"/>
                <a:ea typeface="+mn-ea"/>
                <a:cs typeface="+mn-cs"/>
              </a:rPr>
              <a:t>for energy, code size, execution time, weight and dimensions, and cost.</a:t>
            </a:r>
          </a:p>
          <a:p>
            <a:pPr lvl="0">
              <a:defRPr/>
            </a:pPr>
            <a:r>
              <a:rPr kumimoji="1" lang="en-US" sz="1200" b="0" i="0" u="none" strike="noStrike" kern="1200" baseline="0">
                <a:solidFill>
                  <a:schemeClr val="tx1"/>
                </a:solidFill>
                <a:latin typeface="Times New Roman"/>
                <a:ea typeface="+mn-ea"/>
                <a:cs typeface="+mn-cs"/>
              </a:rPr>
              <a:t>There are several noteworthy areas of similarity to general-</a:t>
            </a:r>
          </a:p>
          <a:p>
            <a:pPr lvl="0">
              <a:defRPr/>
            </a:pPr>
            <a:r>
              <a:rPr kumimoji="1" lang="en-US" sz="1200" b="0" i="0" u="none" strike="noStrike" kern="1200" baseline="0">
                <a:solidFill>
                  <a:schemeClr val="tx1"/>
                </a:solidFill>
                <a:latin typeface="Times New Roman"/>
                <a:ea typeface="+mn-ea"/>
                <a:cs typeface="+mn-cs"/>
              </a:rPr>
              <a:t>purpose computer systems as well:</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Even with nominally fixed function software, the ability to field upgrade to fix</a:t>
            </a:r>
          </a:p>
          <a:p>
            <a:pPr lvl="0">
              <a:defRPr/>
            </a:pPr>
            <a:r>
              <a:rPr kumimoji="1" lang="en-US" sz="1200" b="0" i="0" u="none" strike="noStrike" kern="1200" baseline="0">
                <a:solidFill>
                  <a:schemeClr val="tx1"/>
                </a:solidFill>
                <a:latin typeface="Times New Roman"/>
                <a:ea typeface="+mn-ea"/>
                <a:cs typeface="+mn-cs"/>
              </a:rPr>
              <a:t>bugs, to improve security, and to add functionality, has become very important</a:t>
            </a:r>
          </a:p>
          <a:p>
            <a:pPr lvl="0">
              <a:defRPr/>
            </a:pPr>
            <a:r>
              <a:rPr kumimoji="1" lang="en-US" sz="1200" b="0" i="0" u="none" strike="noStrike" kern="1200" baseline="0">
                <a:solidFill>
                  <a:schemeClr val="tx1"/>
                </a:solidFill>
                <a:latin typeface="Times New Roman"/>
                <a:ea typeface="+mn-ea"/>
                <a:cs typeface="+mn-cs"/>
              </a:rPr>
              <a:t>for embedded system, and not just in consumer devices.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One comparatively recent development has been of embedded system platforms</a:t>
            </a:r>
          </a:p>
          <a:p>
            <a:pPr lvl="0">
              <a:defRPr/>
            </a:pPr>
            <a:r>
              <a:rPr kumimoji="1" lang="en-US" sz="1200" b="0" i="0" u="none" strike="noStrike" kern="1200" baseline="0">
                <a:solidFill>
                  <a:schemeClr val="tx1"/>
                </a:solidFill>
                <a:latin typeface="Times New Roman"/>
                <a:ea typeface="+mn-ea"/>
                <a:cs typeface="+mn-cs"/>
              </a:rPr>
              <a:t>that support a wide variety of apps. Good examples of this are smartphones</a:t>
            </a:r>
          </a:p>
          <a:p>
            <a:pPr lvl="0">
              <a:defRPr/>
            </a:pPr>
            <a:r>
              <a:rPr kumimoji="1" lang="en-US" sz="1200" b="0" i="0" u="none" strike="noStrike" kern="1200" baseline="0">
                <a:solidFill>
                  <a:schemeClr val="tx1"/>
                </a:solidFill>
                <a:latin typeface="Times New Roman"/>
                <a:ea typeface="+mn-ea"/>
                <a:cs typeface="+mn-cs"/>
              </a:rPr>
              <a:t>and audio/visual devices, such as smart TVs.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It is worthwhile calling out separately one of the major drivers in the proliferation</a:t>
            </a:r>
          </a:p>
          <a:p>
            <a:pPr lvl="0">
              <a:defRPr/>
            </a:pPr>
            <a:r>
              <a:rPr kumimoji="1" lang="en-US" sz="1200" b="0" i="0" u="none" strike="noStrike" kern="1200" baseline="0">
                <a:solidFill>
                  <a:schemeClr val="tx1"/>
                </a:solidFill>
                <a:latin typeface="Times New Roman"/>
                <a:ea typeface="+mn-ea"/>
                <a:cs typeface="+mn-cs"/>
              </a:rPr>
              <a:t>of embedded systems. The Internet of things (IoT)  is a term that refers to the</a:t>
            </a:r>
          </a:p>
          <a:p>
            <a:pPr lvl="0">
              <a:defRPr/>
            </a:pPr>
            <a:r>
              <a:rPr kumimoji="1" lang="en-US" sz="1200" b="0" i="0" u="none" strike="noStrike" kern="1200" baseline="0">
                <a:solidFill>
                  <a:schemeClr val="tx1"/>
                </a:solidFill>
                <a:latin typeface="Times New Roman"/>
                <a:ea typeface="+mn-ea"/>
                <a:cs typeface="+mn-cs"/>
              </a:rPr>
              <a:t>expanding interconnection of smart devices, ranging from appliances to tiny sensors.</a:t>
            </a:r>
          </a:p>
          <a:p>
            <a:pPr lvl="0">
              <a:defRPr/>
            </a:pPr>
            <a:r>
              <a:rPr kumimoji="1" lang="en-US" sz="1200" b="0" i="0" u="none" strike="noStrike" kern="1200" baseline="0">
                <a:solidFill>
                  <a:schemeClr val="tx1"/>
                </a:solidFill>
                <a:latin typeface="Times New Roman"/>
                <a:ea typeface="+mn-ea"/>
                <a:cs typeface="+mn-cs"/>
              </a:rPr>
              <a:t>A dominant theme is the embedding of short- range mobile transceivers into a wide</a:t>
            </a:r>
          </a:p>
          <a:p>
            <a:pPr lvl="0">
              <a:defRPr/>
            </a:pPr>
            <a:r>
              <a:rPr kumimoji="1" lang="en-US" sz="1200" b="0" i="0" u="none" strike="noStrike" kern="1200" baseline="0">
                <a:solidFill>
                  <a:schemeClr val="tx1"/>
                </a:solidFill>
                <a:latin typeface="Times New Roman"/>
                <a:ea typeface="+mn-ea"/>
                <a:cs typeface="+mn-cs"/>
              </a:rPr>
              <a:t>array of gadgets and everyday items, enabling new forms of communication between</a:t>
            </a:r>
          </a:p>
          <a:p>
            <a:pPr lvl="0">
              <a:defRPr/>
            </a:pPr>
            <a:r>
              <a:rPr kumimoji="1" lang="en-US" sz="1200" b="0" i="0" u="none" strike="noStrike" kern="1200" baseline="0">
                <a:solidFill>
                  <a:schemeClr val="tx1"/>
                </a:solidFill>
                <a:latin typeface="Times New Roman"/>
                <a:ea typeface="+mn-ea"/>
                <a:cs typeface="+mn-cs"/>
              </a:rPr>
              <a:t>people and things, and between things themselves. The Internet now supports the</a:t>
            </a:r>
          </a:p>
          <a:p>
            <a:pPr lvl="0">
              <a:defRPr/>
            </a:pPr>
            <a:r>
              <a:rPr kumimoji="1" lang="en-US" sz="1200" b="0" i="0" u="none" strike="noStrike" kern="1200" baseline="0">
                <a:solidFill>
                  <a:schemeClr val="tx1"/>
                </a:solidFill>
                <a:latin typeface="Times New Roman"/>
                <a:ea typeface="+mn-ea"/>
                <a:cs typeface="+mn-cs"/>
              </a:rPr>
              <a:t>interconnection of billions of industrial and personal objects, usually through cloud</a:t>
            </a:r>
          </a:p>
          <a:p>
            <a:pPr lvl="0">
              <a:defRPr/>
            </a:pPr>
            <a:r>
              <a:rPr kumimoji="1" lang="en-US" sz="1200" b="0" i="0" u="none" strike="noStrike" kern="1200" baseline="0">
                <a:solidFill>
                  <a:schemeClr val="tx1"/>
                </a:solidFill>
                <a:latin typeface="Times New Roman"/>
                <a:ea typeface="+mn-ea"/>
                <a:cs typeface="+mn-cs"/>
              </a:rPr>
              <a:t>systems. The objects deliver sensor information, act on their environment, and, in</a:t>
            </a:r>
          </a:p>
          <a:p>
            <a:pPr lvl="0">
              <a:defRPr/>
            </a:pPr>
            <a:r>
              <a:rPr kumimoji="1" lang="en-US" sz="1200" b="0" i="0" u="none" strike="noStrike" kern="1200" baseline="0">
                <a:solidFill>
                  <a:schemeClr val="tx1"/>
                </a:solidFill>
                <a:latin typeface="Times New Roman"/>
                <a:ea typeface="+mn-ea"/>
                <a:cs typeface="+mn-cs"/>
              </a:rPr>
              <a:t>some cases, modify themselves, to create overall management of a larger system, like</a:t>
            </a:r>
          </a:p>
          <a:p>
            <a:pPr lvl="0">
              <a:defRPr/>
            </a:pPr>
            <a:r>
              <a:rPr kumimoji="1" lang="en-US" sz="1200" b="0" i="0" u="none" strike="noStrike" kern="1200" baseline="0">
                <a:solidFill>
                  <a:schemeClr val="tx1"/>
                </a:solidFill>
                <a:latin typeface="Times New Roman"/>
                <a:ea typeface="+mn-ea"/>
                <a:cs typeface="+mn-cs"/>
              </a:rPr>
              <a:t>a factory or city.</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The IoT is primarily driven by deeply embedded devices (defined below).</a:t>
            </a:r>
          </a:p>
          <a:p>
            <a:pPr lvl="0">
              <a:defRPr/>
            </a:pPr>
            <a:r>
              <a:rPr kumimoji="1" lang="en-US" sz="1200" b="0" i="0" u="none" strike="noStrike" kern="1200" baseline="0">
                <a:solidFill>
                  <a:schemeClr val="tx1"/>
                </a:solidFill>
                <a:latin typeface="Times New Roman"/>
                <a:ea typeface="+mn-ea"/>
                <a:cs typeface="+mn-cs"/>
              </a:rPr>
              <a:t>These devices are low-bandwidth, low-repetition data-capture, and low-bandwidth</a:t>
            </a:r>
          </a:p>
          <a:p>
            <a:pPr lvl="0">
              <a:defRPr/>
            </a:pPr>
            <a:r>
              <a:rPr kumimoji="1" lang="en-US" sz="1200" b="0" i="0" u="none" strike="noStrike" kern="1200" baseline="0">
                <a:solidFill>
                  <a:schemeClr val="tx1"/>
                </a:solidFill>
                <a:latin typeface="Times New Roman"/>
                <a:ea typeface="+mn-ea"/>
                <a:cs typeface="+mn-cs"/>
              </a:rPr>
              <a:t>data-usage appliances that communicate with each other and provide data via user</a:t>
            </a:r>
          </a:p>
          <a:p>
            <a:pPr lvl="0">
              <a:defRPr/>
            </a:pPr>
            <a:r>
              <a:rPr kumimoji="1" lang="en-US" sz="1200" b="0" i="0" u="none" strike="noStrike" kern="1200" baseline="0">
                <a:solidFill>
                  <a:schemeClr val="tx1"/>
                </a:solidFill>
                <a:latin typeface="Times New Roman"/>
                <a:ea typeface="+mn-ea"/>
                <a:cs typeface="+mn-cs"/>
              </a:rPr>
              <a:t>interfaces. Embedded appliances, such as high-resolution</a:t>
            </a:r>
          </a:p>
          <a:p>
            <a:pPr lvl="0">
              <a:defRPr/>
            </a:pPr>
            <a:r>
              <a:rPr kumimoji="1" lang="en-US" sz="1200" b="0" i="0" u="none" strike="noStrike" kern="1200" baseline="0">
                <a:solidFill>
                  <a:schemeClr val="tx1"/>
                </a:solidFill>
                <a:latin typeface="Times New Roman"/>
                <a:ea typeface="+mn-ea"/>
                <a:cs typeface="+mn-cs"/>
              </a:rPr>
              <a:t>video security cameras, video VoIP phones, and a handful of others, require high-bandwidth</a:t>
            </a:r>
          </a:p>
          <a:p>
            <a:pPr lvl="0">
              <a:defRPr/>
            </a:pPr>
            <a:r>
              <a:rPr kumimoji="1" lang="en-US" sz="1200" b="0" i="0" u="none" strike="noStrike" kern="1200" baseline="0">
                <a:solidFill>
                  <a:schemeClr val="tx1"/>
                </a:solidFill>
                <a:latin typeface="Times New Roman"/>
                <a:ea typeface="+mn-ea"/>
                <a:cs typeface="+mn-cs"/>
              </a:rPr>
              <a:t>streaming capabilities. Yet countless products simply require packets of data to be intermittently</a:t>
            </a:r>
          </a:p>
          <a:p>
            <a:pPr lvl="0">
              <a:defRPr/>
            </a:pPr>
            <a:r>
              <a:rPr kumimoji="1" lang="en-US" sz="1200" b="0" i="0" u="none" strike="noStrike" kern="1200" baseline="0">
                <a:solidFill>
                  <a:schemeClr val="tx1"/>
                </a:solidFill>
                <a:latin typeface="Times New Roman"/>
                <a:ea typeface="+mn-ea"/>
                <a:cs typeface="+mn-cs"/>
              </a:rPr>
              <a:t>delivered.  </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With reference to the end systems supported, the Internet has gone through</a:t>
            </a:r>
          </a:p>
          <a:p>
            <a:pPr lvl="0">
              <a:defRPr/>
            </a:pPr>
            <a:r>
              <a:rPr kumimoji="1" lang="en-US" sz="1200" b="0" i="0" u="none" strike="noStrike" kern="1200" baseline="0">
                <a:solidFill>
                  <a:schemeClr val="tx1"/>
                </a:solidFill>
                <a:latin typeface="Times New Roman"/>
                <a:ea typeface="+mn-ea"/>
                <a:cs typeface="+mn-cs"/>
              </a:rPr>
              <a:t>roughly four generations of deployment culminating in the IoT:</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1. Information technology (IT) : PCs, servers, routers, firewalls, and so on, bought</a:t>
            </a:r>
          </a:p>
          <a:p>
            <a:pPr lvl="0">
              <a:defRPr/>
            </a:pPr>
            <a:r>
              <a:rPr kumimoji="1" lang="en-US" sz="1200" b="0" i="0" u="none" strike="noStrike" kern="1200" baseline="0">
                <a:solidFill>
                  <a:schemeClr val="tx1"/>
                </a:solidFill>
                <a:latin typeface="Times New Roman"/>
                <a:ea typeface="+mn-ea"/>
                <a:cs typeface="+mn-cs"/>
              </a:rPr>
              <a:t>as IT devices by enterprise IT people and primarily using wired connectivity</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2. Operational technology (OT) : Machines/appliances with embedded IT built</a:t>
            </a:r>
          </a:p>
          <a:p>
            <a:pPr lvl="0">
              <a:defRPr/>
            </a:pPr>
            <a:r>
              <a:rPr kumimoji="1" lang="en-US" sz="1200" b="0" i="0" u="none" strike="noStrike" kern="1200" baseline="0">
                <a:solidFill>
                  <a:schemeClr val="tx1"/>
                </a:solidFill>
                <a:latin typeface="Times New Roman"/>
                <a:ea typeface="+mn-ea"/>
                <a:cs typeface="+mn-cs"/>
              </a:rPr>
              <a:t>by non-IT companies, such as medical machinery, SCADA (supervisory control</a:t>
            </a:r>
          </a:p>
          <a:p>
            <a:pPr lvl="0">
              <a:defRPr/>
            </a:pPr>
            <a:r>
              <a:rPr kumimoji="1" lang="en-US" sz="1200" b="0" i="0" u="none" strike="noStrike" kern="1200" baseline="0">
                <a:solidFill>
                  <a:schemeClr val="tx1"/>
                </a:solidFill>
                <a:latin typeface="Times New Roman"/>
                <a:ea typeface="+mn-ea"/>
                <a:cs typeface="+mn-cs"/>
              </a:rPr>
              <a:t>and data acquisition), process control, and kiosks, bought as appliances by</a:t>
            </a:r>
          </a:p>
          <a:p>
            <a:pPr lvl="0">
              <a:defRPr/>
            </a:pPr>
            <a:r>
              <a:rPr kumimoji="1" lang="en-US" sz="1200" b="0" i="0" u="none" strike="noStrike" kern="1200" baseline="0">
                <a:solidFill>
                  <a:schemeClr val="tx1"/>
                </a:solidFill>
                <a:latin typeface="Times New Roman"/>
                <a:ea typeface="+mn-ea"/>
                <a:cs typeface="+mn-cs"/>
              </a:rPr>
              <a:t>enterprise OT people and primarily using wired connectivity</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3. Personal technology: Smartphones, tablets, and eBook readers bought as IT</a:t>
            </a:r>
          </a:p>
          <a:p>
            <a:pPr lvl="0">
              <a:defRPr/>
            </a:pPr>
            <a:r>
              <a:rPr kumimoji="1" lang="en-US" sz="1200" b="0" i="0" u="none" strike="noStrike" kern="1200" baseline="0">
                <a:solidFill>
                  <a:schemeClr val="tx1"/>
                </a:solidFill>
                <a:latin typeface="Times New Roman"/>
                <a:ea typeface="+mn-ea"/>
                <a:cs typeface="+mn-cs"/>
              </a:rPr>
              <a:t>devices by consumers (employees) exclusively using wireless connectivity and</a:t>
            </a:r>
          </a:p>
          <a:p>
            <a:pPr lvl="0">
              <a:defRPr/>
            </a:pPr>
            <a:r>
              <a:rPr kumimoji="1" lang="en-US" sz="1200" b="0" i="0" u="none" strike="noStrike" kern="1200" baseline="0">
                <a:solidFill>
                  <a:schemeClr val="tx1"/>
                </a:solidFill>
                <a:latin typeface="Times New Roman"/>
                <a:ea typeface="+mn-ea"/>
                <a:cs typeface="+mn-cs"/>
              </a:rPr>
              <a:t>often multiple forms of wireless connectivity</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4. Sensor/actuator technology: Single-purpose devices bought by consumers, IT,</a:t>
            </a:r>
          </a:p>
          <a:p>
            <a:pPr lvl="0">
              <a:defRPr/>
            </a:pPr>
            <a:r>
              <a:rPr kumimoji="1" lang="en-US" sz="1200" b="0" i="0" u="none" strike="noStrike" kern="1200" baseline="0">
                <a:solidFill>
                  <a:schemeClr val="tx1"/>
                </a:solidFill>
                <a:latin typeface="Times New Roman"/>
                <a:ea typeface="+mn-ea"/>
                <a:cs typeface="+mn-cs"/>
              </a:rPr>
              <a:t>and OT people exclusively using wireless connectivity, generally of a single</a:t>
            </a:r>
          </a:p>
          <a:p>
            <a:pPr lvl="0">
              <a:defRPr/>
            </a:pPr>
            <a:r>
              <a:rPr kumimoji="1" lang="en-US" sz="1200" b="0" i="0" u="none" strike="noStrike" kern="1200" baseline="0">
                <a:solidFill>
                  <a:schemeClr val="tx1"/>
                </a:solidFill>
                <a:latin typeface="Times New Roman"/>
                <a:ea typeface="+mn-ea"/>
                <a:cs typeface="+mn-cs"/>
              </a:rPr>
              <a:t>form, as part of larger systems</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It is the fourth generation that is usually thought of as the IoT, and it is marked</a:t>
            </a:r>
          </a:p>
          <a:p>
            <a:pPr lvl="0">
              <a:defRPr/>
            </a:pPr>
            <a:r>
              <a:rPr kumimoji="1" lang="en-US" sz="1200" b="0" i="0" u="none" strike="noStrike" kern="1200" baseline="0">
                <a:solidFill>
                  <a:schemeClr val="tx1"/>
                </a:solidFill>
                <a:latin typeface="Times New Roman"/>
                <a:ea typeface="+mn-ea"/>
                <a:cs typeface="+mn-cs"/>
              </a:rPr>
              <a:t>by the use of billions of embedded devices.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26AC9EA-110C-D44B-81A3-E5165EEE361B}" type="slidenum">
              <a:rPr kumimoji="0" 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 2016 Pearson Education, Inc., Hoboken, NJ. All rights reserved.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775076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91266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3084470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1405150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5239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3164443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87051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extLst>
      <p:ext uri="{BB962C8B-B14F-4D97-AF65-F5344CB8AC3E}">
        <p14:creationId xmlns:p14="http://schemas.microsoft.com/office/powerpoint/2010/main" val="3893615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27198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629950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1621094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1558335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36986173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2238712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28557377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1627121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35637844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2499870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242557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extLst>
      <p:ext uri="{BB962C8B-B14F-4D97-AF65-F5344CB8AC3E}">
        <p14:creationId xmlns:p14="http://schemas.microsoft.com/office/powerpoint/2010/main" val="394132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7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extLst>
      <p:ext uri="{BB962C8B-B14F-4D97-AF65-F5344CB8AC3E}">
        <p14:creationId xmlns:p14="http://schemas.microsoft.com/office/powerpoint/2010/main" val="302874566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539552" y="2132856"/>
            <a:ext cx="3657600" cy="3678797"/>
          </a:xfrm>
        </p:spPr>
        <p:txBody>
          <a:bodyPr/>
          <a:lstStyle/>
          <a:p>
            <a:r>
              <a:rPr lang="en-US" dirty="0"/>
              <a:t>There are two general approaches to developing an embedded operating system (OS):</a:t>
            </a:r>
          </a:p>
          <a:p>
            <a:pPr lvl="1"/>
            <a:r>
              <a:rPr lang="en-US" dirty="0"/>
              <a:t>Take an existing OS and adapt it for the embedded application</a:t>
            </a:r>
          </a:p>
          <a:p>
            <a:pPr lvl="1"/>
            <a:r>
              <a:rPr lang="en-US" dirty="0"/>
              <a:t>Design and implement an OS intended solely for embedded use</a:t>
            </a:r>
          </a:p>
        </p:txBody>
      </p:sp>
      <p:sp>
        <p:nvSpPr>
          <p:cNvPr id="8" name="Content Placeholder 7"/>
          <p:cNvSpPr>
            <a:spLocks noGrp="1"/>
          </p:cNvSpPr>
          <p:nvPr>
            <p:ph sz="quarter" idx="4"/>
          </p:nvPr>
        </p:nvSpPr>
        <p:spPr>
          <a:xfrm>
            <a:off x="4355976" y="2132856"/>
            <a:ext cx="3772522" cy="4320480"/>
          </a:xfrm>
        </p:spPr>
        <p:txBody>
          <a:bodyPr>
            <a:normAutofit fontScale="85000" lnSpcReduction="20000"/>
          </a:bodyPr>
          <a:lstStyle/>
          <a:p>
            <a:r>
              <a:rPr lang="en-US" sz="2100" dirty="0"/>
              <a:t>Application processors</a:t>
            </a:r>
          </a:p>
          <a:p>
            <a:pPr lvl="1"/>
            <a:r>
              <a:rPr lang="en-US" dirty="0"/>
              <a:t>Defined by the processor’s ability to execute complex operating systems</a:t>
            </a:r>
          </a:p>
          <a:p>
            <a:pPr lvl="1"/>
            <a:r>
              <a:rPr lang="en-US" dirty="0"/>
              <a:t>General-purpose in nature</a:t>
            </a:r>
          </a:p>
          <a:p>
            <a:pPr lvl="1"/>
            <a:r>
              <a:rPr lang="en-US" dirty="0"/>
              <a:t>An example is the smartphone – the embedded system is designed to support numerous apps and perform a wide variety of functions</a:t>
            </a:r>
          </a:p>
          <a:p>
            <a:r>
              <a:rPr lang="en-US" sz="2100" dirty="0"/>
              <a:t>Dedicated processor</a:t>
            </a:r>
          </a:p>
          <a:p>
            <a:pPr lvl="1"/>
            <a:r>
              <a:rPr lang="en-US" dirty="0"/>
              <a:t>Is dedicated to one or a small number of specific tasks required by the host device</a:t>
            </a:r>
          </a:p>
          <a:p>
            <a:pPr lvl="1"/>
            <a:r>
              <a:rPr lang="en-US" dirty="0"/>
              <a:t>Because such an embedded system is dedicated to a specific task or tasks, the processor and associated components can be engineered to reduce size and cost</a:t>
            </a:r>
          </a:p>
        </p:txBody>
      </p:sp>
      <p:sp>
        <p:nvSpPr>
          <p:cNvPr id="5" name="Text Placeholder 4"/>
          <p:cNvSpPr>
            <a:spLocks noGrp="1"/>
          </p:cNvSpPr>
          <p:nvPr>
            <p:ph type="body" idx="1"/>
          </p:nvPr>
        </p:nvSpPr>
        <p:spPr>
          <a:xfrm>
            <a:off x="539552" y="332656"/>
            <a:ext cx="3657600" cy="1628872"/>
          </a:xfrm>
        </p:spPr>
        <p:txBody>
          <a:bodyPr/>
          <a:lstStyle/>
          <a:p>
            <a:r>
              <a:rPr lang="en-US" dirty="0"/>
              <a:t>Embedded </a:t>
            </a:r>
          </a:p>
          <a:p>
            <a:r>
              <a:rPr lang="en-US" dirty="0"/>
              <a:t>Operating </a:t>
            </a:r>
          </a:p>
          <a:p>
            <a:r>
              <a:rPr lang="en-US" dirty="0"/>
              <a:t>Systems</a:t>
            </a:r>
          </a:p>
        </p:txBody>
      </p:sp>
      <p:sp>
        <p:nvSpPr>
          <p:cNvPr id="7" name="Text Placeholder 6"/>
          <p:cNvSpPr>
            <a:spLocks noGrp="1"/>
          </p:cNvSpPr>
          <p:nvPr>
            <p:ph type="body" sz="quarter" idx="3"/>
          </p:nvPr>
        </p:nvSpPr>
        <p:spPr>
          <a:xfrm>
            <a:off x="4355976" y="332656"/>
            <a:ext cx="3657600" cy="1628872"/>
          </a:xfrm>
        </p:spPr>
        <p:txBody>
          <a:bodyPr/>
          <a:lstStyle/>
          <a:p>
            <a:r>
              <a:rPr lang="en-US" dirty="0">
                <a:solidFill>
                  <a:schemeClr val="accent1">
                    <a:lumMod val="50000"/>
                  </a:schemeClr>
                </a:solidFill>
              </a:rPr>
              <a:t>Application Processors </a:t>
            </a:r>
          </a:p>
          <a:p>
            <a:r>
              <a:rPr lang="en-US" dirty="0">
                <a:solidFill>
                  <a:schemeClr val="accent1">
                    <a:lumMod val="50000"/>
                  </a:schemeClr>
                </a:solidFill>
              </a:rPr>
              <a:t>versus </a:t>
            </a:r>
          </a:p>
          <a:p>
            <a:r>
              <a:rPr lang="en-US" dirty="0">
                <a:solidFill>
                  <a:schemeClr val="accent1">
                    <a:lumMod val="50000"/>
                  </a:schemeClr>
                </a:solidFill>
              </a:rPr>
              <a:t>Dedicated Processors</a:t>
            </a: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19499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5.pdf"/>
          <p:cNvPicPr>
            <a:picLocks noChangeAspect="1"/>
          </p:cNvPicPr>
          <p:nvPr/>
        </p:nvPicPr>
        <p:blipFill rotWithShape="1">
          <a:blip r:embed="rId3">
            <a:extLst>
              <a:ext uri="{28A0092B-C50C-407E-A947-70E740481C1C}">
                <a14:useLocalDpi xmlns:a14="http://schemas.microsoft.com/office/drawing/2010/main" val="0"/>
              </a:ext>
            </a:extLst>
          </a:blip>
          <a:srcRect t="10494" b="26852"/>
          <a:stretch/>
        </p:blipFill>
        <p:spPr>
          <a:xfrm>
            <a:off x="323528" y="-177051"/>
            <a:ext cx="8676456" cy="7035051"/>
          </a:xfrm>
          <a:prstGeom prst="rect">
            <a:avLst/>
          </a:prstGeom>
        </p:spPr>
      </p:pic>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111417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Deeply Embedded Systems</a:t>
            </a:r>
          </a:p>
        </p:txBody>
      </p:sp>
      <p:sp>
        <p:nvSpPr>
          <p:cNvPr id="3" name="Content Placeholder 2"/>
          <p:cNvSpPr>
            <a:spLocks noGrp="1"/>
          </p:cNvSpPr>
          <p:nvPr>
            <p:ph idx="1"/>
          </p:nvPr>
        </p:nvSpPr>
        <p:spPr>
          <a:xfrm>
            <a:off x="467544" y="1484784"/>
            <a:ext cx="7556313" cy="4824536"/>
          </a:xfrm>
        </p:spPr>
        <p:txBody>
          <a:bodyPr>
            <a:normAutofit fontScale="85000" lnSpcReduction="20000"/>
          </a:bodyPr>
          <a:lstStyle/>
          <a:p>
            <a:r>
              <a:rPr lang="en-US" dirty="0"/>
              <a:t>Subset of embedded systems</a:t>
            </a:r>
          </a:p>
          <a:p>
            <a:r>
              <a:rPr lang="en-US" dirty="0"/>
              <a:t>Has a processor whose behavior is difficult to observe both by the programmer and the user</a:t>
            </a:r>
          </a:p>
          <a:p>
            <a:r>
              <a:rPr lang="en-US" dirty="0"/>
              <a:t>Uses a microcontroller rather than a microprocessor</a:t>
            </a:r>
          </a:p>
          <a:p>
            <a:r>
              <a:rPr lang="en-US" dirty="0"/>
              <a:t>Is not programmable once the program logic for the device has been burned into ROM</a:t>
            </a:r>
          </a:p>
          <a:p>
            <a:r>
              <a:rPr lang="en-US" dirty="0"/>
              <a:t>Has no interaction with a user</a:t>
            </a:r>
          </a:p>
          <a:p>
            <a:r>
              <a:rPr lang="en-US" dirty="0"/>
              <a:t>Dedicated, single-purpose devices that detect something in the environment, perform a basic level of processing, and then do something with the results</a:t>
            </a:r>
          </a:p>
          <a:p>
            <a:r>
              <a:rPr lang="en-US" dirty="0"/>
              <a:t>Often have wireless capability and appear in networked configurations, such as networks of sensors deployed over a large area</a:t>
            </a:r>
          </a:p>
          <a:p>
            <a:r>
              <a:rPr lang="en-US" dirty="0"/>
              <a:t>Typically have extreme resource constraints in terms of memory, processor size, time, and power consumption</a:t>
            </a:r>
          </a:p>
        </p:txBody>
      </p:sp>
      <p:sp>
        <p:nvSpPr>
          <p:cNvPr id="4" name="Footer Placeholder 3"/>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148388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0608" y="260648"/>
            <a:ext cx="4752528" cy="1116012"/>
          </a:xfrm>
        </p:spPr>
        <p:txBody>
          <a:bodyPr/>
          <a:lstStyle/>
          <a:p>
            <a:pPr algn="ctr"/>
            <a:r>
              <a:rPr lang="en-US" dirty="0"/>
              <a:t>ARM </a:t>
            </a:r>
          </a:p>
        </p:txBody>
      </p:sp>
      <p:graphicFrame>
        <p:nvGraphicFramePr>
          <p:cNvPr id="11" name="Content Placeholder 10"/>
          <p:cNvGraphicFramePr>
            <a:graphicFrameLocks noGrp="1"/>
          </p:cNvGraphicFramePr>
          <p:nvPr>
            <p:ph idx="4294967295"/>
          </p:nvPr>
        </p:nvGraphicFramePr>
        <p:xfrm>
          <a:off x="338838" y="1356636"/>
          <a:ext cx="8172400" cy="492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572878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980728"/>
            <a:ext cx="7556313" cy="1116106"/>
          </a:xfrm>
        </p:spPr>
        <p:txBody>
          <a:bodyPr/>
          <a:lstStyle/>
          <a:p>
            <a:r>
              <a:rPr lang="en-US" dirty="0"/>
              <a:t>ARM Products</a:t>
            </a:r>
          </a:p>
        </p:txBody>
      </p:sp>
      <p:graphicFrame>
        <p:nvGraphicFramePr>
          <p:cNvPr id="10" name="Content Placeholder 9"/>
          <p:cNvGraphicFramePr>
            <a:graphicFrameLocks noGrp="1"/>
          </p:cNvGraphicFramePr>
          <p:nvPr>
            <p:ph idx="1"/>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234080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539552" y="1772816"/>
            <a:ext cx="7556313" cy="4144963"/>
          </a:xfrm>
        </p:spPr>
        <p:txBody>
          <a:bodyPr>
            <a:normAutofit lnSpcReduction="10000"/>
          </a:bodyPr>
          <a:lstStyle/>
          <a:p>
            <a:r>
              <a:rPr lang="en-US" dirty="0"/>
              <a:t>NIST defines cloud computing as:</a:t>
            </a:r>
          </a:p>
          <a:p>
            <a:pPr marL="0" indent="0">
              <a:buNone/>
            </a:pPr>
            <a:r>
              <a:rPr lang="en-US" dirty="0"/>
              <a:t>	“A model for enabling ubiquitous, convenient, 		on-demand network access to a shared pool of 	configurable computing resources that can be                  	rapidly 	provisioned and released with minimal          	management effort or service provider interaction.”</a:t>
            </a:r>
          </a:p>
          <a:p>
            <a:r>
              <a:rPr lang="en-US" dirty="0"/>
              <a:t>You get economies of scale, professional network management, and professional security management</a:t>
            </a:r>
          </a:p>
          <a:p>
            <a:r>
              <a:rPr lang="en-US" dirty="0"/>
              <a:t>The individual or company only needs to pay for the storage capacity and services they need</a:t>
            </a:r>
          </a:p>
          <a:p>
            <a:r>
              <a:rPr lang="en-US" dirty="0"/>
              <a:t>Cloud provider takes care of security</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020272" y="19720"/>
            <a:ext cx="2116460" cy="2169372"/>
          </a:xfrm>
          <a:prstGeom prst="rect">
            <a:avLst/>
          </a:prstGeom>
          <a:ln>
            <a:noFill/>
          </a:ln>
          <a:effectLst>
            <a:softEdge rad="112500"/>
          </a:effectLst>
        </p:spPr>
      </p:pic>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309430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55576" y="116632"/>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132856"/>
            <a:ext cx="3657600" cy="4410635"/>
          </a:xfrm>
        </p:spPr>
        <p:txBody>
          <a:bodyPr>
            <a:normAutofit fontScale="85000" lnSpcReduction="20000"/>
          </a:bodyPr>
          <a:lstStyle/>
          <a:p>
            <a:r>
              <a:rPr lang="en-US" dirty="0"/>
              <a:t>Organization and architecture</a:t>
            </a:r>
          </a:p>
          <a:p>
            <a:r>
              <a:rPr lang="en-US" dirty="0"/>
              <a:t>Structure and function</a:t>
            </a:r>
          </a:p>
          <a:p>
            <a:r>
              <a:rPr lang="en-US" dirty="0"/>
              <a:t>Brief history of computers</a:t>
            </a:r>
          </a:p>
          <a:p>
            <a:pPr lvl="1"/>
            <a:r>
              <a:rPr lang="en-US" dirty="0"/>
              <a:t>The First Generation: Vacuum tubes</a:t>
            </a:r>
          </a:p>
          <a:p>
            <a:pPr lvl="1"/>
            <a:r>
              <a:rPr lang="en-US" dirty="0"/>
              <a:t>The Second Generation:  Transistors</a:t>
            </a:r>
          </a:p>
          <a:p>
            <a:pPr lvl="1"/>
            <a:r>
              <a:rPr lang="en-US" dirty="0"/>
              <a:t>The Third Generation: Integrated Circuits</a:t>
            </a:r>
          </a:p>
          <a:p>
            <a:pPr lvl="1"/>
            <a:r>
              <a:rPr lang="en-US" dirty="0"/>
              <a:t>Later generations</a:t>
            </a:r>
          </a:p>
          <a:p>
            <a:pPr marL="228600" lvl="1">
              <a:spcBef>
                <a:spcPts val="2000"/>
              </a:spcBef>
              <a:buClr>
                <a:schemeClr val="accent1"/>
              </a:buClr>
            </a:pPr>
            <a:r>
              <a:rPr lang="en-US" dirty="0"/>
              <a:t>The evolution of the Intel x86 architecture</a:t>
            </a:r>
          </a:p>
          <a:p>
            <a:pPr marL="228600" lvl="1">
              <a:spcBef>
                <a:spcPts val="2000"/>
              </a:spcBef>
              <a:buClr>
                <a:schemeClr val="accent1"/>
              </a:buClr>
            </a:pPr>
            <a:r>
              <a:rPr lang="en-US" dirty="0"/>
              <a:t>Cloud computing</a:t>
            </a:r>
          </a:p>
          <a:p>
            <a:pPr lvl="1"/>
            <a:r>
              <a:rPr lang="en-US" dirty="0"/>
              <a:t>Basic concepts</a:t>
            </a:r>
          </a:p>
          <a:p>
            <a:pPr lvl="1"/>
            <a:r>
              <a:rPr lang="en-US" dirty="0"/>
              <a:t>Cloud services</a:t>
            </a:r>
          </a:p>
        </p:txBody>
      </p:sp>
      <p:sp>
        <p:nvSpPr>
          <p:cNvPr id="32" name="Content Placeholder 31"/>
          <p:cNvSpPr>
            <a:spLocks noGrp="1"/>
          </p:cNvSpPr>
          <p:nvPr>
            <p:ph sz="quarter" idx="4"/>
          </p:nvPr>
        </p:nvSpPr>
        <p:spPr>
          <a:xfrm>
            <a:off x="4495800" y="2362200"/>
            <a:ext cx="3657600" cy="3962400"/>
          </a:xfrm>
        </p:spPr>
        <p:txBody>
          <a:bodyPr>
            <a:normAutofit fontScale="92500" lnSpcReduction="10000"/>
          </a:bodyPr>
          <a:lstStyle/>
          <a:p>
            <a:r>
              <a:rPr lang="en-US" dirty="0"/>
              <a:t>Embedded systems</a:t>
            </a:r>
          </a:p>
          <a:p>
            <a:pPr lvl="1"/>
            <a:r>
              <a:rPr lang="en-US" dirty="0"/>
              <a:t>The Internet of things</a:t>
            </a:r>
          </a:p>
          <a:p>
            <a:pPr lvl="1"/>
            <a:r>
              <a:rPr lang="en-US" dirty="0"/>
              <a:t>Embedded operating systems</a:t>
            </a:r>
          </a:p>
          <a:p>
            <a:pPr lvl="1"/>
            <a:r>
              <a:rPr lang="en-US" dirty="0"/>
              <a:t>Application processors versus dedicated processors</a:t>
            </a:r>
          </a:p>
          <a:p>
            <a:pPr lvl="1"/>
            <a:r>
              <a:rPr lang="en-US" dirty="0"/>
              <a:t>Microprocessors versus microcontrollers</a:t>
            </a:r>
          </a:p>
          <a:p>
            <a:pPr lvl="1"/>
            <a:r>
              <a:rPr lang="en-US" dirty="0"/>
              <a:t>Embedded versus deeply embedded systems</a:t>
            </a:r>
          </a:p>
          <a:p>
            <a:r>
              <a:rPr lang="en-US" sz="1765" dirty="0"/>
              <a:t>ARM architecture</a:t>
            </a:r>
          </a:p>
          <a:p>
            <a:pPr lvl="1"/>
            <a:r>
              <a:rPr lang="en-US" sz="1765" dirty="0"/>
              <a:t>ARM evolution</a:t>
            </a:r>
          </a:p>
          <a:p>
            <a:pPr lvl="1"/>
            <a:r>
              <a:rPr lang="en-US" sz="1765" dirty="0"/>
              <a:t>Instruction set architecture</a:t>
            </a:r>
          </a:p>
          <a:p>
            <a:pPr lvl="1"/>
            <a:r>
              <a:rPr lang="en-US" sz="1765" dirty="0"/>
              <a:t>ARM products</a:t>
            </a:r>
          </a:p>
        </p:txBody>
      </p:sp>
      <p:sp>
        <p:nvSpPr>
          <p:cNvPr id="44035" name="Rectangle 3"/>
          <p:cNvSpPr>
            <a:spLocks noGrp="1" noChangeArrowheads="1"/>
          </p:cNvSpPr>
          <p:nvPr>
            <p:ph type="body" idx="1"/>
          </p:nvPr>
        </p:nvSpPr>
        <p:spPr>
          <a:xfrm>
            <a:off x="539552" y="980728"/>
            <a:ext cx="3657600" cy="1098177"/>
          </a:xfrm>
        </p:spPr>
        <p:txBody>
          <a:bodyPr>
            <a:normAutofit/>
          </a:bodyPr>
          <a:lstStyle/>
          <a:p>
            <a:r>
              <a:rPr lang="en-US" dirty="0"/>
              <a:t>    </a:t>
            </a:r>
          </a:p>
          <a:p>
            <a:endParaRPr lang="en-US" sz="800" dirty="0"/>
          </a:p>
          <a:p>
            <a:endParaRPr lang="en-US" sz="800" dirty="0"/>
          </a:p>
          <a:p>
            <a:r>
              <a:rPr lang="en-US" sz="3200" dirty="0"/>
              <a:t>Chapter 1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Basic Concepts and Computer Evolution  </a:t>
            </a:r>
            <a:r>
              <a:rPr lang="en-US" dirty="0">
                <a:solidFill>
                  <a:schemeClr val="accent1">
                    <a:lumMod val="50000"/>
                  </a:schemeClr>
                </a:solidFill>
              </a:rPr>
              <a:t>  </a:t>
            </a:r>
            <a:r>
              <a:rPr lang="en-US" dirty="0">
                <a:solidFill>
                  <a:srgbClr val="6666CC"/>
                </a:solidFill>
              </a:rPr>
              <a:t>  </a:t>
            </a:r>
          </a:p>
        </p:txBody>
      </p:sp>
      <p:sp>
        <p:nvSpPr>
          <p:cNvPr id="2" name="Footer Placeholder 1"/>
          <p:cNvSpPr>
            <a:spLocks noGrp="1"/>
          </p:cNvSpPr>
          <p:nvPr>
            <p:ph type="ftr" sz="quarter" idx="11"/>
          </p:nvPr>
        </p:nvSpPr>
        <p:spPr>
          <a:xfrm>
            <a:off x="179512" y="6492875"/>
            <a:ext cx="6122894"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a:effectLst>
                  <a:outerShdw blurRad="38100" dist="38100" dir="2700000" algn="tl">
                    <a:srgbClr val="000000">
                      <a:alpha val="43137"/>
                    </a:srgbClr>
                  </a:outerShdw>
                </a:effectLst>
              </a:rPr>
              <a:t>Chapter 2</a:t>
            </a:r>
          </a:p>
        </p:txBody>
      </p:sp>
      <p:sp>
        <p:nvSpPr>
          <p:cNvPr id="11" name="Text Placeholder 10"/>
          <p:cNvSpPr>
            <a:spLocks noGrp="1"/>
          </p:cNvSpPr>
          <p:nvPr>
            <p:ph type="body" sz="half" idx="2"/>
          </p:nvPr>
        </p:nvSpPr>
        <p:spPr>
          <a:xfrm>
            <a:off x="533400" y="5157192"/>
            <a:ext cx="8610600" cy="838200"/>
          </a:xfrm>
        </p:spPr>
        <p:txBody>
          <a:bodyPr>
            <a:normAutofit/>
          </a:bodyPr>
          <a:lstStyle/>
          <a:p>
            <a:r>
              <a:rPr lang="en-US" sz="4400" dirty="0"/>
              <a:t>Performance Issues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for Performance</a:t>
            </a:r>
          </a:p>
        </p:txBody>
      </p:sp>
      <p:sp>
        <p:nvSpPr>
          <p:cNvPr id="3" name="Content Placeholder 2"/>
          <p:cNvSpPr>
            <a:spLocks noGrp="1"/>
          </p:cNvSpPr>
          <p:nvPr>
            <p:ph idx="1"/>
          </p:nvPr>
        </p:nvSpPr>
        <p:spPr>
          <a:xfrm>
            <a:off x="467544" y="1268760"/>
            <a:ext cx="7556313" cy="5184576"/>
          </a:xfrm>
        </p:spPr>
        <p:txBody>
          <a:bodyPr>
            <a:normAutofit fontScale="70000" lnSpcReduction="20000"/>
          </a:bodyPr>
          <a:lstStyle/>
          <a:p>
            <a:r>
              <a:rPr lang="en-US" dirty="0"/>
              <a:t>The cost of computer systems continues to drop dramatically, while the performance and capacity of those systems continue to rise equally dramatically</a:t>
            </a:r>
          </a:p>
          <a:p>
            <a:r>
              <a:rPr lang="en-US" dirty="0"/>
              <a:t>Today’s laptops have the computing power of an IBM mainframe from 10 or 15 years ago</a:t>
            </a:r>
          </a:p>
          <a:p>
            <a:r>
              <a:rPr lang="en-US" dirty="0"/>
              <a:t>Processors are so inexpensive that we now have microprocessors we throw away</a:t>
            </a:r>
          </a:p>
          <a:p>
            <a:r>
              <a:rPr lang="en-US" dirty="0"/>
              <a:t>Desktop applications that require the great power of today’s microprocessor-based systems include:</a:t>
            </a:r>
          </a:p>
          <a:p>
            <a:pPr lvl="1"/>
            <a:r>
              <a:rPr lang="en-US" dirty="0"/>
              <a:t>Image processing</a:t>
            </a:r>
          </a:p>
          <a:p>
            <a:pPr lvl="1"/>
            <a:r>
              <a:rPr lang="en-US" dirty="0"/>
              <a:t>Three-dimensional rendering</a:t>
            </a:r>
          </a:p>
          <a:p>
            <a:pPr lvl="1"/>
            <a:r>
              <a:rPr lang="en-US" dirty="0"/>
              <a:t>Speech recognition</a:t>
            </a:r>
          </a:p>
          <a:p>
            <a:pPr lvl="1"/>
            <a:r>
              <a:rPr lang="en-US" dirty="0"/>
              <a:t>Videoconferencing</a:t>
            </a:r>
          </a:p>
          <a:p>
            <a:pPr lvl="1"/>
            <a:r>
              <a:rPr lang="en-US" dirty="0"/>
              <a:t>Multimedia authoring </a:t>
            </a:r>
          </a:p>
          <a:p>
            <a:pPr lvl="1"/>
            <a:r>
              <a:rPr lang="en-US" dirty="0"/>
              <a:t>Voice and video annotation of files</a:t>
            </a:r>
          </a:p>
          <a:p>
            <a:pPr lvl="1"/>
            <a:r>
              <a:rPr lang="en-US" dirty="0"/>
              <a:t>Simulation modeling</a:t>
            </a:r>
          </a:p>
          <a:p>
            <a:pPr marL="228600" lvl="1">
              <a:spcBef>
                <a:spcPts val="2000"/>
              </a:spcBef>
              <a:buClr>
                <a:schemeClr val="accent1"/>
              </a:buClr>
            </a:pPr>
            <a:r>
              <a:rPr lang="en-US" sz="2100" dirty="0"/>
              <a:t>Businesses are relying on increasingly powerful servers to handle transaction and database processing and to support massive client/server networks that have replaced the huge mainframe computer centers of yesteryear</a:t>
            </a:r>
          </a:p>
          <a:p>
            <a:pPr marL="228600" lvl="1">
              <a:spcBef>
                <a:spcPts val="2000"/>
              </a:spcBef>
              <a:buClr>
                <a:schemeClr val="accent1"/>
              </a:buClr>
            </a:pPr>
            <a:r>
              <a:rPr lang="en-US" sz="2100" dirty="0"/>
              <a:t>Cloud service providers use massive high-performance banks of servers to satisfy high-volume, high-transaction-rate applications for a broad spectrum of clients</a:t>
            </a:r>
          </a:p>
        </p:txBody>
      </p:sp>
      <p:pic>
        <p:nvPicPr>
          <p:cNvPr id="5" name="Picture 4"/>
          <p:cNvPicPr>
            <a:picLocks noChangeAspect="1"/>
          </p:cNvPicPr>
          <p:nvPr/>
        </p:nvPicPr>
        <p:blipFill>
          <a:blip r:embed="rId3"/>
          <a:stretch>
            <a:fillRect/>
          </a:stretch>
        </p:blipFill>
        <p:spPr>
          <a:xfrm rot="657724">
            <a:off x="6213239" y="3241397"/>
            <a:ext cx="1961927" cy="1545761"/>
          </a:xfrm>
          <a:prstGeom prst="rect">
            <a:avLst/>
          </a:prstGeom>
          <a:effectLst>
            <a:softEdge rad="177800"/>
          </a:effectLst>
        </p:spPr>
      </p:pic>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334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a:t>Microprocessor Speed</a:t>
            </a:r>
          </a:p>
        </p:txBody>
      </p:sp>
      <p:graphicFrame>
        <p:nvGraphicFramePr>
          <p:cNvPr id="20" name="Content Placeholder 19"/>
          <p:cNvGraphicFramePr>
            <a:graphicFrameLocks noGrp="1"/>
          </p:cNvGraphicFramePr>
          <p:nvPr>
            <p:ph idx="1"/>
            <p:extLst>
              <p:ext uri="{D42A27DB-BD31-4B8C-83A1-F6EECF244321}">
                <p14:modId xmlns:p14="http://schemas.microsoft.com/office/powerpoint/2010/main" val="2093945400"/>
              </p:ext>
            </p:extLst>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a:t>Techniques built into contemporary processors include: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1560" y="2708920"/>
            <a:ext cx="7556500" cy="1116012"/>
          </a:xfrm>
        </p:spPr>
        <p:txBody>
          <a:bodyPr/>
          <a:lstStyle/>
          <a:p>
            <a:r>
              <a:rPr lang="en-US" sz="4000" dirty="0">
                <a:effectLst>
                  <a:outerShdw blurRad="38100" dist="38100" dir="2700000" algn="tl">
                    <a:srgbClr val="000000">
                      <a:alpha val="43137"/>
                    </a:srgbClr>
                  </a:outerShdw>
                </a:effectLst>
              </a:rPr>
              <a:t>Structure</a:t>
            </a:r>
          </a:p>
        </p:txBody>
      </p:sp>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87424"/>
            <a:ext cx="5760640" cy="7454945"/>
          </a:xfrm>
          <a:prstGeom prst="rect">
            <a:avLst/>
          </a:prstGeom>
        </p:spPr>
      </p:pic>
      <p:sp>
        <p:nvSpPr>
          <p:cNvPr id="4" name="Footer Placeholder 3"/>
          <p:cNvSpPr>
            <a:spLocks noGrp="1"/>
          </p:cNvSpPr>
          <p:nvPr>
            <p:ph type="ftr" sz="quarter" idx="11"/>
          </p:nvPr>
        </p:nvSpPr>
        <p:spPr>
          <a:xfrm>
            <a:off x="0" y="6492875"/>
            <a:ext cx="6122894"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transition spd="med">
    <p:plu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a:effectLst>
                  <a:outerShdw blurRad="38100" dist="38100" dir="2700000" algn="tl">
                    <a:srgbClr val="000000">
                      <a:alpha val="43137"/>
                    </a:srgbClr>
                  </a:outerShdw>
                </a:effectLst>
              </a:rPr>
              <a:t>Performance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Balance</a:t>
            </a:r>
          </a:p>
        </p:txBody>
      </p:sp>
      <p:graphicFrame>
        <p:nvGraphicFramePr>
          <p:cNvPr id="51" name="Content Placeholder 50"/>
          <p:cNvGraphicFramePr>
            <a:graphicFrameLocks noGrp="1"/>
          </p:cNvGraphicFramePr>
          <p:nvPr>
            <p:ph idx="1"/>
            <p:extLst>
              <p:ext uri="{D42A27DB-BD31-4B8C-83A1-F6EECF244321}">
                <p14:modId xmlns:p14="http://schemas.microsoft.com/office/powerpoint/2010/main" val="4106161414"/>
              </p:ext>
            </p:extLst>
          </p:nvPr>
        </p:nvGraphicFramePr>
        <p:xfrm>
          <a:off x="1115616" y="0"/>
          <a:ext cx="9323783" cy="6453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architecture to compensate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for the mismatch among the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capabilities of the various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components</a:t>
            </a: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1000" b="17156"/>
          <a:stretch/>
        </p:blipFill>
        <p:spPr>
          <a:xfrm>
            <a:off x="19846" y="15527"/>
            <a:ext cx="8424941" cy="674274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 instruction execution</a:t>
            </a:r>
          </a:p>
          <a:p>
            <a:pPr lvl="1"/>
            <a:r>
              <a:rPr lang="en-GB" dirty="0"/>
              <a:t>Parallelism</a:t>
            </a:r>
          </a:p>
          <a:p>
            <a:pPr>
              <a:buFontTx/>
              <a:buNone/>
            </a:pPr>
            <a:endParaRPr lang="en-GB" dirty="0"/>
          </a:p>
        </p:txBody>
      </p:sp>
      <p:pic>
        <p:nvPicPr>
          <p:cNvPr id="2" name="Picture 1"/>
          <p:cNvPicPr>
            <a:picLocks noChangeAspect="1"/>
          </p:cNvPicPr>
          <p:nvPr/>
        </p:nvPicPr>
        <p:blipFill>
          <a:blip r:embed="rId3"/>
          <a:stretch>
            <a:fillRect/>
          </a:stretch>
        </p:blipFill>
        <p:spPr>
          <a:xfrm rot="1700518">
            <a:off x="6287018" y="3486648"/>
            <a:ext cx="2425700" cy="1727200"/>
          </a:xfrm>
          <a:prstGeom prst="rect">
            <a:avLst/>
          </a:prstGeom>
          <a:effectLst>
            <a:softEdge rad="38100"/>
          </a:effectLst>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4294967295"/>
            <p:extLst>
              <p:ext uri="{D42A27DB-BD31-4B8C-83A1-F6EECF244321}">
                <p14:modId xmlns:p14="http://schemas.microsoft.com/office/powerpoint/2010/main" val="1805614568"/>
              </p:ext>
            </p:extLst>
          </p:nvPr>
        </p:nvGraphicFramePr>
        <p:xfrm>
          <a:off x="557360" y="153348"/>
          <a:ext cx="82296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04" name="Rectangle 4"/>
          <p:cNvSpPr>
            <a:spLocks noGrp="1" noChangeArrowheads="1"/>
          </p:cNvSpPr>
          <p:nvPr>
            <p:ph type="title" idx="4294967295"/>
          </p:nvPr>
        </p:nvSpPr>
        <p:spPr>
          <a:xfrm>
            <a:off x="899592" y="692696"/>
            <a:ext cx="7556500" cy="1116012"/>
          </a:xfrm>
        </p:spPr>
        <p:txBody>
          <a:bodyPr/>
          <a:lstStyle/>
          <a:p>
            <a:r>
              <a:rPr lang="en-GB" dirty="0">
                <a:solidFill>
                  <a:schemeClr val="accent3">
                    <a:lumMod val="75000"/>
                  </a:schemeClr>
                </a:solidFill>
                <a:effectLst>
                  <a:outerShdw blurRad="38100" dist="38100" dir="2700000" algn="tl">
                    <a:srgbClr val="000000">
                      <a:alpha val="43137"/>
                    </a:srgbClr>
                  </a:outerShdw>
                </a:effectLst>
              </a:rPr>
              <a:t>Multicore</a:t>
            </a:r>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179512" y="6488571"/>
            <a:ext cx="6122894" cy="365125"/>
          </a:xfrm>
        </p:spPr>
        <p:txBody>
          <a:bodyPr/>
          <a:lstStyle/>
          <a:p>
            <a:r>
              <a:rPr lang="en-US" dirty="0"/>
              <a:t>© 2016 Pearson Education, Inc., Hoboken, NJ.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a:effectLst>
                  <a:outerShdw blurRad="38100" dist="38100" dir="2700000" algn="tl">
                    <a:srgbClr val="000000">
                      <a:alpha val="43137"/>
                    </a:srgbClr>
                  </a:outerShdw>
                </a:effectLst>
              </a:rPr>
              <a:t>Many Integrated Core (MIC)</a:t>
            </a:r>
            <a:br>
              <a:rPr lang="en-GB" dirty="0">
                <a:effectLst>
                  <a:outerShdw blurRad="38100" dist="38100" dir="2700000" algn="tl">
                    <a:srgbClr val="000000">
                      <a:alpha val="43137"/>
                    </a:srgbClr>
                  </a:outerShdw>
                </a:effectLst>
              </a:rPr>
            </a:br>
            <a:r>
              <a:rPr lang="en-GB"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Graphics Processing Unit (GPU)</a:t>
            </a:r>
            <a:br>
              <a:rPr lang="en-US" dirty="0"/>
            </a:br>
            <a:endParaRPr lang="en-GB" dirty="0"/>
          </a:p>
        </p:txBody>
      </p:sp>
      <p:sp>
        <p:nvSpPr>
          <p:cNvPr id="103429" name="Rectangle 5"/>
          <p:cNvSpPr>
            <a:spLocks noGrp="1" noChangeArrowheads="1"/>
          </p:cNvSpPr>
          <p:nvPr>
            <p:ph sz="half" idx="2"/>
          </p:nvPr>
        </p:nvSpPr>
        <p:spPr/>
        <p:txBody>
          <a:bodyPr/>
          <a:lstStyle/>
          <a:p>
            <a:r>
              <a:rPr lang="en-GB" dirty="0"/>
              <a:t>Leap in performance as well as the challenges in developing software to exploit such a large number of cores</a:t>
            </a:r>
          </a:p>
          <a:p>
            <a:r>
              <a:rPr lang="en-GB" dirty="0"/>
              <a:t>The multicore and MIC strategy involves a homogeneous collection of general purpose processors on a single chip</a:t>
            </a:r>
          </a:p>
          <a:p>
            <a:endParaRPr lang="en-GB" dirty="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a:t>Core designed to perform parallel operations on graphics data</a:t>
            </a:r>
          </a:p>
          <a:p>
            <a:r>
              <a:rPr lang="en-US" dirty="0"/>
              <a:t>Traditionally found on a plug-in graphics card, it is used to encode and render 2D and 3D graphics as well as process video</a:t>
            </a:r>
          </a:p>
          <a:p>
            <a:r>
              <a:rPr lang="en-US" dirty="0"/>
              <a:t>Used as vector processors for a variety of applications that require repetitive computations</a:t>
            </a:r>
          </a:p>
        </p:txBody>
      </p:sp>
      <p:sp>
        <p:nvSpPr>
          <p:cNvPr id="5" name="Text Placeholder 4"/>
          <p:cNvSpPr>
            <a:spLocks noGrp="1"/>
          </p:cNvSpPr>
          <p:nvPr>
            <p:ph type="body" idx="1"/>
          </p:nvPr>
        </p:nvSpPr>
        <p:spPr/>
        <p:txBody>
          <a:bodyPr/>
          <a:lstStyle/>
          <a:p>
            <a:r>
              <a:rPr lang="en-US" dirty="0"/>
              <a:t>MIC	</a:t>
            </a:r>
            <a:endParaRPr lang="en-US" sz="3000" dirty="0">
              <a:solidFill>
                <a:schemeClr val="accent1"/>
              </a:solidFill>
            </a:endParaRPr>
          </a:p>
        </p:txBody>
      </p:sp>
      <p:sp>
        <p:nvSpPr>
          <p:cNvPr id="15" name="Text Placeholder 14"/>
          <p:cNvSpPr>
            <a:spLocks noGrp="1"/>
          </p:cNvSpPr>
          <p:nvPr>
            <p:ph type="body" sz="quarter" idx="3"/>
          </p:nvPr>
        </p:nvSpPr>
        <p:spPr/>
        <p:txBody>
          <a:bodyPr/>
          <a:lstStyle/>
          <a:p>
            <a:r>
              <a:rPr lang="en-US" dirty="0"/>
              <a:t>GPU</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a:t>
            </a:r>
          </a:p>
          <a:p>
            <a:r>
              <a:rPr lang="en-GB" dirty="0"/>
              <a:t>Deals with the potential speedup of a program using multiple processors compared to a single processor</a:t>
            </a:r>
          </a:p>
          <a:p>
            <a:r>
              <a:rPr lang="en-GB" dirty="0"/>
              <a:t>Illustrates the problems facing industry in the development of multi-core machines</a:t>
            </a:r>
          </a:p>
          <a:p>
            <a:pPr lvl="1"/>
            <a:r>
              <a:rPr lang="en-GB" dirty="0"/>
              <a:t>Software must be adapted to a highly parallel execution environment to exploit the power of parallel processing</a:t>
            </a:r>
          </a:p>
          <a:p>
            <a:r>
              <a:rPr lang="en-GB" dirty="0"/>
              <a:t>Can be generalized to evaluate and design technical improvement in a computer system</a:t>
            </a:r>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
        <p:nvSpPr>
          <p:cNvPr id="2" name="Footer Placeholder 1"/>
          <p:cNvSpPr>
            <a:spLocks noGrp="1"/>
          </p:cNvSpPr>
          <p:nvPr>
            <p:ph type="ftr" sz="quarter" idx="11"/>
          </p:nvPr>
        </p:nvSpPr>
        <p:spPr>
          <a:xfrm>
            <a:off x="3859305" y="6492875"/>
            <a:ext cx="5284695" cy="365125"/>
          </a:xfrm>
        </p:spPr>
        <p:txBody>
          <a:bodyPr/>
          <a:lstStyle/>
          <a:p>
            <a:pPr algn="r"/>
            <a:r>
              <a:rPr lang="en-US" dirty="0"/>
              <a:t>© 2016 Pearson Education, Inc., Hoboken, NJ. All rights reserved.</a:t>
            </a:r>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20131" b="26723"/>
          <a:stretch/>
        </p:blipFill>
        <p:spPr>
          <a:xfrm>
            <a:off x="15593" y="188640"/>
            <a:ext cx="9697158" cy="666936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5" name="TextBox 4">
            <a:extLst>
              <a:ext uri="{FF2B5EF4-FFF2-40B4-BE49-F238E27FC236}">
                <a16:creationId xmlns:a16="http://schemas.microsoft.com/office/drawing/2014/main" id="{08A0FF14-8EE4-41F5-9891-31F5DDD2358E}"/>
              </a:ext>
            </a:extLst>
          </p:cNvPr>
          <p:cNvSpPr txBox="1"/>
          <p:nvPr/>
        </p:nvSpPr>
        <p:spPr>
          <a:xfrm>
            <a:off x="4644008" y="3284984"/>
            <a:ext cx="4248472" cy="2677656"/>
          </a:xfrm>
          <a:prstGeom prst="rect">
            <a:avLst/>
          </a:prstGeom>
          <a:noFill/>
        </p:spPr>
        <p:txBody>
          <a:bodyPr wrap="square" rtlCol="0">
            <a:spAutoFit/>
          </a:bodyPr>
          <a:lstStyle/>
          <a:p>
            <a:r>
              <a:rPr lang="en-US" altLang="ko-KR" dirty="0"/>
              <a:t>Speedup</a:t>
            </a:r>
            <a:r>
              <a:rPr lang="ko-KR" altLang="en-US" dirty="0"/>
              <a:t> </a:t>
            </a:r>
            <a:r>
              <a:rPr lang="en-US" altLang="ko-KR" dirty="0"/>
              <a:t>=</a:t>
            </a:r>
            <a:r>
              <a:rPr lang="ko-KR" altLang="en-US" dirty="0"/>
              <a:t> </a:t>
            </a:r>
            <a:r>
              <a:rPr lang="en-US" altLang="ko-KR" dirty="0"/>
              <a:t>Original/Advanced</a:t>
            </a:r>
          </a:p>
          <a:p>
            <a:r>
              <a:rPr lang="en-US" altLang="ko-KR" dirty="0"/>
              <a:t>O=T</a:t>
            </a:r>
          </a:p>
          <a:p>
            <a:r>
              <a:rPr lang="en-US" altLang="ko-KR" dirty="0"/>
              <a:t>A</a:t>
            </a:r>
            <a:r>
              <a:rPr lang="en-US" altLang="ko-KR" dirty="0">
                <a:sym typeface="Wingdings" panose="05000000000000000000" pitchFamily="2" charset="2"/>
              </a:rPr>
              <a:t>= (1-f)T + </a:t>
            </a:r>
            <a:r>
              <a:rPr lang="en-US" altLang="ko-KR" dirty="0" err="1">
                <a:sym typeface="Wingdings" panose="05000000000000000000" pitchFamily="2" charset="2"/>
              </a:rPr>
              <a:t>fT</a:t>
            </a:r>
            <a:r>
              <a:rPr lang="en-US" altLang="ko-KR" dirty="0">
                <a:sym typeface="Wingdings" panose="05000000000000000000" pitchFamily="2" charset="2"/>
              </a:rPr>
              <a:t>/N</a:t>
            </a:r>
          </a:p>
          <a:p>
            <a:r>
              <a:rPr lang="en-US" altLang="ko-KR" dirty="0">
                <a:sym typeface="Wingdings" panose="05000000000000000000" pitchFamily="2" charset="2"/>
              </a:rPr>
              <a:t>Speedup= T/((1-f)T + </a:t>
            </a:r>
            <a:r>
              <a:rPr lang="en-US" altLang="ko-KR" dirty="0" err="1">
                <a:sym typeface="Wingdings" panose="05000000000000000000" pitchFamily="2" charset="2"/>
              </a:rPr>
              <a:t>fT</a:t>
            </a:r>
            <a:r>
              <a:rPr lang="en-US" altLang="ko-KR" dirty="0">
                <a:sym typeface="Wingdings" panose="05000000000000000000" pitchFamily="2" charset="2"/>
              </a:rPr>
              <a:t>/N)</a:t>
            </a:r>
          </a:p>
          <a:p>
            <a:r>
              <a:rPr lang="en-US" altLang="ko-KR" dirty="0">
                <a:sym typeface="Wingdings" panose="05000000000000000000" pitchFamily="2" charset="2"/>
              </a:rPr>
              <a:t>              =1/ ((1-f) + f/N)</a:t>
            </a:r>
          </a:p>
          <a:p>
            <a:endParaRPr lang="en-US" altLang="ko-KR" dirty="0">
              <a:sym typeface="Wingdings" panose="05000000000000000000" pitchFamily="2" charset="2"/>
            </a:endParaRPr>
          </a:p>
          <a:p>
            <a:r>
              <a:rPr lang="en-US" altLang="ko-KR" dirty="0">
                <a:sym typeface="Wingdings" panose="05000000000000000000" pitchFamily="2" charset="2"/>
              </a:rPr>
              <a:t>10Pocessors, f=0.5  ????</a:t>
            </a:r>
            <a:endParaRPr lang="ko-KR" altLang="en-US" dirty="0"/>
          </a:p>
        </p:txBody>
      </p:sp>
    </p:spTree>
  </p:cSld>
  <p:clrMapOvr>
    <a:masterClrMapping/>
  </p:clrMapOvr>
  <p:transition spd="med">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0735" b="15651"/>
          <a:stretch/>
        </p:blipFill>
        <p:spPr>
          <a:xfrm>
            <a:off x="899592" y="26092"/>
            <a:ext cx="7962042" cy="655462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5" name="TextBox 4">
            <a:extLst>
              <a:ext uri="{FF2B5EF4-FFF2-40B4-BE49-F238E27FC236}">
                <a16:creationId xmlns:a16="http://schemas.microsoft.com/office/drawing/2014/main" id="{E2D63DDE-A7B0-4F31-B7C7-E7FA1BF84519}"/>
              </a:ext>
            </a:extLst>
          </p:cNvPr>
          <p:cNvSpPr txBox="1"/>
          <p:nvPr/>
        </p:nvSpPr>
        <p:spPr>
          <a:xfrm>
            <a:off x="2286000" y="1268761"/>
            <a:ext cx="2646040" cy="830997"/>
          </a:xfrm>
          <a:prstGeom prst="rect">
            <a:avLst/>
          </a:prstGeom>
          <a:noFill/>
        </p:spPr>
        <p:txBody>
          <a:bodyPr wrap="square" rtlCol="0">
            <a:spAutoFit/>
          </a:bodyPr>
          <a:lstStyle/>
          <a:p>
            <a:r>
              <a:rPr lang="en-US" altLang="ko-KR" dirty="0"/>
              <a:t>S=</a:t>
            </a:r>
            <a:r>
              <a:rPr lang="en-US" altLang="ko-KR" dirty="0">
                <a:sym typeface="Wingdings" panose="05000000000000000000" pitchFamily="2" charset="2"/>
              </a:rPr>
              <a:t>1/ ((1-f) + f/N)</a:t>
            </a:r>
          </a:p>
          <a:p>
            <a:endParaRPr lang="ko-KR" altLang="en-US" dirty="0"/>
          </a:p>
        </p:txBody>
      </p:sp>
    </p:spTree>
    <p:extLst>
      <p:ext uri="{BB962C8B-B14F-4D97-AF65-F5344CB8AC3E}">
        <p14:creationId xmlns:p14="http://schemas.microsoft.com/office/powerpoint/2010/main" val="2710121457"/>
      </p:ext>
    </p:extLst>
  </p:cSld>
  <p:clrMapOvr>
    <a:masterClrMapping/>
  </p:clrMapOvr>
  <p:transition spd="med">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10681" t="31404" r="8321" b="23301"/>
          <a:stretch/>
        </p:blipFill>
        <p:spPr>
          <a:xfrm>
            <a:off x="0" y="404664"/>
            <a:ext cx="9144000" cy="661725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id="{325BB593-E129-4FF4-A631-99E47AB77685}"/>
              </a:ext>
            </a:extLst>
          </p:cNvPr>
          <p:cNvSpPr txBox="1"/>
          <p:nvPr/>
        </p:nvSpPr>
        <p:spPr>
          <a:xfrm>
            <a:off x="3707904" y="1196752"/>
            <a:ext cx="5328592" cy="461665"/>
          </a:xfrm>
          <a:prstGeom prst="rect">
            <a:avLst/>
          </a:prstGeom>
          <a:noFill/>
        </p:spPr>
        <p:txBody>
          <a:bodyPr wrap="square" rtlCol="0">
            <a:spAutoFit/>
          </a:bodyPr>
          <a:lstStyle/>
          <a:p>
            <a:r>
              <a:rPr lang="en-US" altLang="ko-KR" dirty="0"/>
              <a:t>clock cycle time(</a:t>
            </a:r>
            <a:r>
              <a:rPr lang="el-GR" altLang="ko-KR" dirty="0"/>
              <a:t>τ</a:t>
            </a:r>
            <a:r>
              <a:rPr lang="en-US" altLang="ko-KR" dirty="0"/>
              <a:t>)=1/clock frequency(f)</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pic>
        <p:nvPicPr>
          <p:cNvPr id="2" name="Picture 1"/>
          <p:cNvPicPr>
            <a:picLocks noChangeAspect="1"/>
          </p:cNvPicPr>
          <p:nvPr/>
        </p:nvPicPr>
        <p:blipFill>
          <a:blip r:embed="rId3"/>
          <a:stretch>
            <a:fillRect/>
          </a:stretch>
        </p:blipFill>
        <p:spPr>
          <a:xfrm>
            <a:off x="-276044" y="1628800"/>
            <a:ext cx="9396536" cy="3230059"/>
          </a:xfrm>
          <a:prstGeom prst="rect">
            <a:avLst/>
          </a:prstGeom>
        </p:spPr>
      </p:pic>
      <p:sp>
        <p:nvSpPr>
          <p:cNvPr id="3" name="Rectangle 2"/>
          <p:cNvSpPr/>
          <p:nvPr/>
        </p:nvSpPr>
        <p:spPr>
          <a:xfrm>
            <a:off x="0" y="5373216"/>
            <a:ext cx="9144000" cy="461665"/>
          </a:xfrm>
          <a:prstGeom prst="rect">
            <a:avLst/>
          </a:prstGeom>
        </p:spPr>
        <p:txBody>
          <a:bodyPr wrap="square">
            <a:spAutoFit/>
          </a:bodyPr>
          <a:lstStyle/>
          <a:p>
            <a:pPr algn="ctr"/>
            <a:r>
              <a:rPr lang="en-US" dirty="0">
                <a:latin typeface="+mj-lt"/>
              </a:rPr>
              <a:t>Table 2.1  Performance Factors and System Attributes </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6" name="TextBox 5">
            <a:extLst>
              <a:ext uri="{FF2B5EF4-FFF2-40B4-BE49-F238E27FC236}">
                <a16:creationId xmlns:a16="http://schemas.microsoft.com/office/drawing/2014/main" id="{A4D5D0FB-F1AA-41A4-8338-744720C93FBF}"/>
              </a:ext>
            </a:extLst>
          </p:cNvPr>
          <p:cNvSpPr txBox="1"/>
          <p:nvPr/>
        </p:nvSpPr>
        <p:spPr>
          <a:xfrm>
            <a:off x="1619672" y="163060"/>
            <a:ext cx="3960439" cy="830997"/>
          </a:xfrm>
          <a:prstGeom prst="rect">
            <a:avLst/>
          </a:prstGeom>
          <a:noFill/>
        </p:spPr>
        <p:txBody>
          <a:bodyPr wrap="square" rtlCol="0">
            <a:spAutoFit/>
          </a:bodyPr>
          <a:lstStyle/>
          <a:p>
            <a:r>
              <a:rPr lang="en-US" altLang="ko-KR" dirty="0"/>
              <a:t>T = </a:t>
            </a:r>
            <a:r>
              <a:rPr lang="en-US" altLang="ko-KR" dirty="0" err="1"/>
              <a:t>Ic</a:t>
            </a:r>
            <a:r>
              <a:rPr lang="en-US" altLang="ko-KR" dirty="0"/>
              <a:t> ∙ CPI ∙ </a:t>
            </a:r>
            <a:r>
              <a:rPr lang="el-GR" altLang="ko-KR" dirty="0"/>
              <a:t>τ </a:t>
            </a:r>
            <a:endParaRPr lang="en-US" altLang="ko-KR" dirty="0"/>
          </a:p>
          <a:p>
            <a:r>
              <a:rPr lang="en-US" altLang="ko-KR" dirty="0"/>
              <a:t>    = </a:t>
            </a:r>
            <a:r>
              <a:rPr lang="en-US" altLang="ko-KR" dirty="0" err="1"/>
              <a:t>Ic</a:t>
            </a:r>
            <a:r>
              <a:rPr lang="en-US" altLang="ko-KR" dirty="0"/>
              <a:t> ∙ (p + m ∙ k) ∙ </a:t>
            </a:r>
            <a:r>
              <a:rPr lang="el-GR" altLang="ko-KR" dirty="0"/>
              <a:t>τ </a:t>
            </a:r>
            <a:endParaRPr lang="ko-KR" altLang="en-US" dirty="0"/>
          </a:p>
        </p:txBody>
      </p:sp>
    </p:spTree>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8474" y="484094"/>
            <a:ext cx="7556313" cy="1432738"/>
          </a:xfrm>
        </p:spPr>
        <p:txBody>
          <a:bodyPr/>
          <a:lstStyle/>
          <a:p>
            <a:pPr algn="ctr"/>
            <a:r>
              <a:rPr lang="en-US" sz="4800" dirty="0">
                <a:effectLst>
                  <a:outerShdw blurRad="38100" dist="38100" dir="2700000" algn="tl">
                    <a:srgbClr val="000000">
                      <a:alpha val="43137"/>
                    </a:srgbClr>
                  </a:outerShdw>
                </a:effectLst>
              </a:rPr>
              <a:t>Table 1.2</a:t>
            </a:r>
            <a:br>
              <a:rPr lang="en-US" sz="4800" dirty="0">
                <a:effectLst>
                  <a:outerShdw blurRad="38100" dist="38100" dir="2700000" algn="tl">
                    <a:srgbClr val="000000">
                      <a:alpha val="43137"/>
                    </a:srgbClr>
                  </a:outerShdw>
                </a:effectLst>
              </a:rPr>
            </a:br>
            <a:r>
              <a:rPr lang="en-US" sz="4800" dirty="0">
                <a:effectLst>
                  <a:outerShdw blurRad="38100" dist="38100" dir="2700000" algn="tl">
                    <a:srgbClr val="000000">
                      <a:alpha val="43137"/>
                    </a:srgbClr>
                  </a:outerShdw>
                </a:effectLst>
              </a:rPr>
              <a:t>Computer Generations</a:t>
            </a:r>
          </a:p>
        </p:txBody>
      </p:sp>
      <p:sp>
        <p:nvSpPr>
          <p:cNvPr id="18" name="Text Placeholder 17"/>
          <p:cNvSpPr>
            <a:spLocks noGrp="1"/>
          </p:cNvSpPr>
          <p:nvPr>
            <p:ph idx="1"/>
          </p:nvPr>
        </p:nvSpPr>
        <p:spPr/>
        <p:txBody>
          <a:bodyPr>
            <a:noAutofit/>
          </a:bodyPr>
          <a:lstStyle/>
          <a:p>
            <a:pPr marL="0" indent="0" algn="ctr">
              <a:buNone/>
            </a:pPr>
            <a:r>
              <a:rPr lang="en-US" sz="3200" b="1" dirty="0">
                <a:effectLst>
                  <a:outerShdw blurRad="38100" dist="38100" dir="2700000" algn="tl">
                    <a:srgbClr val="000000">
                      <a:alpha val="43137"/>
                    </a:srgbClr>
                  </a:outerShdw>
                </a:effectLst>
                <a:latin typeface="+mj-lt"/>
              </a:rPr>
              <a:t> </a:t>
            </a:r>
          </a:p>
        </p:txBody>
      </p:sp>
      <p:pic>
        <p:nvPicPr>
          <p:cNvPr id="3" name="Picture 2"/>
          <p:cNvPicPr>
            <a:picLocks noChangeAspect="1"/>
          </p:cNvPicPr>
          <p:nvPr/>
        </p:nvPicPr>
        <p:blipFill>
          <a:blip r:embed="rId3"/>
          <a:stretch>
            <a:fillRect/>
          </a:stretch>
        </p:blipFill>
        <p:spPr>
          <a:xfrm>
            <a:off x="683568" y="2852936"/>
            <a:ext cx="7909342" cy="3038244"/>
          </a:xfrm>
          <a:prstGeom prst="rect">
            <a:avLst/>
          </a:prstGeom>
        </p:spPr>
      </p:pic>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pitchFamily="-109" charset="0"/>
                <a:ea typeface="+mn-ea"/>
                <a:cs typeface="+mn-cs"/>
              </a:rPr>
              <a:t>© 2016 Pearson Education, Inc., Hoboken, NJ. All rights reserved.</a:t>
            </a:r>
          </a:p>
        </p:txBody>
      </p:sp>
    </p:spTree>
    <p:extLst>
      <p:ext uri="{BB962C8B-B14F-4D97-AF65-F5344CB8AC3E}">
        <p14:creationId xmlns:p14="http://schemas.microsoft.com/office/powerpoint/2010/main" val="2447890733"/>
      </p:ext>
    </p:extLst>
  </p:cSld>
  <p:clrMapOvr>
    <a:masterClrMapping/>
  </p:clrMapOvr>
  <p:transition spd="med">
    <p:pull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332656"/>
            <a:ext cx="7556500" cy="1116012"/>
          </a:xfrm>
        </p:spPr>
        <p:txBody>
          <a:bodyPr/>
          <a:lstStyle/>
          <a:p>
            <a:r>
              <a:rPr lang="en-US"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Calculating the Mean</a:t>
            </a:r>
          </a:p>
        </p:txBody>
      </p:sp>
      <p:graphicFrame>
        <p:nvGraphicFramePr>
          <p:cNvPr id="26" name="Content Placeholder 25"/>
          <p:cNvGraphicFramePr>
            <a:graphicFrameLocks noGrp="1"/>
          </p:cNvGraphicFramePr>
          <p:nvPr>
            <p:ph idx="4294967295"/>
            <p:extLst>
              <p:ext uri="{D42A27DB-BD31-4B8C-83A1-F6EECF244321}">
                <p14:modId xmlns:p14="http://schemas.microsoft.com/office/powerpoint/2010/main" val="1253750538"/>
              </p:ext>
            </p:extLst>
          </p:nvPr>
        </p:nvGraphicFramePr>
        <p:xfrm>
          <a:off x="0" y="1628800"/>
          <a:ext cx="9144000" cy="5145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81728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827584" y="116632"/>
            <a:ext cx="5400599" cy="3096344"/>
          </a:xfrm>
        </p:spPr>
        <p:txBody>
          <a:bodyPr>
            <a:normAutofit/>
          </a:bodyPr>
          <a:lstStyle/>
          <a:p>
            <a:pPr marL="228600" indent="-228600">
              <a:spcBef>
                <a:spcPts val="0"/>
              </a:spcBef>
              <a:buFont typeface="Wingdings" pitchFamily="2" charset="2"/>
              <a:buChar char="n"/>
            </a:pPr>
            <a:r>
              <a:rPr lang="en-US" sz="2000" dirty="0"/>
              <a:t>An Arithmetic Mean (AM) is an appropriate measure if the sum of all the measurements is a meaningful and interesting value</a:t>
            </a:r>
          </a:p>
          <a:p>
            <a:pPr marL="228600" indent="-228600">
              <a:spcBef>
                <a:spcPts val="0"/>
              </a:spcBef>
              <a:buFont typeface="Wingdings" pitchFamily="2" charset="2"/>
              <a:buChar char="n"/>
            </a:pPr>
            <a:endParaRPr lang="en-US" sz="2000" dirty="0"/>
          </a:p>
          <a:p>
            <a:pPr marL="228600" indent="-228600">
              <a:spcBef>
                <a:spcPts val="0"/>
              </a:spcBef>
              <a:buFont typeface="Wingdings" pitchFamily="2" charset="2"/>
              <a:buChar char="n"/>
            </a:pPr>
            <a:r>
              <a:rPr lang="en-US" sz="2000" dirty="0"/>
              <a:t>The AM is a good candidate for comparing the execution time performance of several systems</a:t>
            </a:r>
          </a:p>
          <a:p>
            <a:pPr>
              <a:lnSpc>
                <a:spcPct val="120000"/>
              </a:lnSpc>
              <a:spcBef>
                <a:spcPts val="0"/>
              </a:spcBef>
            </a:pPr>
            <a:endParaRPr lang="en-US" sz="2000" dirty="0"/>
          </a:p>
        </p:txBody>
      </p:sp>
      <p:sp>
        <p:nvSpPr>
          <p:cNvPr id="7" name="TextBox 6"/>
          <p:cNvSpPr txBox="1"/>
          <p:nvPr/>
        </p:nvSpPr>
        <p:spPr>
          <a:xfrm>
            <a:off x="6804248" y="980728"/>
            <a:ext cx="2124673" cy="553998"/>
          </a:xfrm>
          <a:prstGeom prst="rect">
            <a:avLst/>
          </a:prstGeom>
          <a:noFill/>
        </p:spPr>
        <p:txBody>
          <a:bodyPr wrap="square" rtlCol="0">
            <a:spAutoFit/>
          </a:bodyPr>
          <a:lstStyle/>
          <a:p>
            <a:pPr algn="ctr"/>
            <a:r>
              <a:rPr lang="en-US" sz="3000" dirty="0">
                <a:latin typeface="+mj-lt"/>
              </a:rPr>
              <a:t>Arithmetic</a:t>
            </a:r>
          </a:p>
        </p:txBody>
      </p:sp>
      <p:sp>
        <p:nvSpPr>
          <p:cNvPr id="8" name="TextBox 7"/>
          <p:cNvSpPr txBox="1"/>
          <p:nvPr/>
        </p:nvSpPr>
        <p:spPr>
          <a:xfrm>
            <a:off x="6804248" y="2996952"/>
            <a:ext cx="2016224" cy="553998"/>
          </a:xfrm>
          <a:prstGeom prst="rect">
            <a:avLst/>
          </a:prstGeom>
          <a:noFill/>
        </p:spPr>
        <p:txBody>
          <a:bodyPr wrap="square" rtlCol="0">
            <a:spAutoFit/>
          </a:bodyPr>
          <a:lstStyle/>
          <a:p>
            <a:pPr algn="ctr"/>
            <a:r>
              <a:rPr lang="en-US" sz="3000" dirty="0">
                <a:latin typeface="+mj-lt"/>
              </a:rPr>
              <a:t>Mean</a:t>
            </a:r>
          </a:p>
        </p:txBody>
      </p:sp>
      <p:sp>
        <p:nvSpPr>
          <p:cNvPr id="10" name="TextBox 9"/>
          <p:cNvSpPr txBox="1"/>
          <p:nvPr/>
        </p:nvSpPr>
        <p:spPr>
          <a:xfrm>
            <a:off x="1115616" y="2708920"/>
            <a:ext cx="5688632" cy="2031325"/>
          </a:xfrm>
          <a:prstGeom prst="rect">
            <a:avLst/>
          </a:prstGeom>
          <a:solidFill>
            <a:schemeClr val="accent3">
              <a:lumMod val="60000"/>
              <a:lumOff val="40000"/>
            </a:schemeClr>
          </a:solidFill>
        </p:spPr>
        <p:txBody>
          <a:bodyPr wrap="square" rtlCol="0">
            <a:spAutoFit/>
          </a:bodyPr>
          <a:lstStyle/>
          <a:p>
            <a:r>
              <a:rPr lang="en-US" sz="1400" dirty="0">
                <a:latin typeface="+mn-lt"/>
              </a:rPr>
              <a:t> For example, suppose we were interested in using a system</a:t>
            </a:r>
          </a:p>
          <a:p>
            <a:r>
              <a:rPr lang="en-US" sz="1400" dirty="0">
                <a:latin typeface="+mn-lt"/>
              </a:rPr>
              <a:t>for large-scale simulation studies and wanted to evaluate several alternative products.  On each system we could run the simulation multiple times with different input values for each run, and then take the average execution time across all runs. The use of</a:t>
            </a:r>
          </a:p>
          <a:p>
            <a:r>
              <a:rPr lang="en-US" sz="1400" dirty="0">
                <a:latin typeface="+mn-lt"/>
              </a:rPr>
              <a:t>multiple runs with different inputs should ensure that the results are not heavily biased by some unusual feature of a given input set. The AM of all the runs is a good measure of the system’s performance on simulations, and a good number to use for system comparison.</a:t>
            </a:r>
          </a:p>
        </p:txBody>
      </p:sp>
      <p:sp>
        <p:nvSpPr>
          <p:cNvPr id="11" name="TextBox 10"/>
          <p:cNvSpPr txBox="1"/>
          <p:nvPr/>
        </p:nvSpPr>
        <p:spPr>
          <a:xfrm>
            <a:off x="827584" y="5013176"/>
            <a:ext cx="6278003" cy="1769715"/>
          </a:xfrm>
          <a:prstGeom prst="rect">
            <a:avLst/>
          </a:prstGeom>
          <a:noFill/>
        </p:spPr>
        <p:txBody>
          <a:bodyPr wrap="square" rtlCol="0">
            <a:spAutoFit/>
          </a:bodyPr>
          <a:lstStyle/>
          <a:p>
            <a:pPr marL="228600" indent="-228600" eaLnBrk="1" hangingPunct="1">
              <a:spcBef>
                <a:spcPts val="0"/>
              </a:spcBef>
              <a:buClr>
                <a:schemeClr val="accent1"/>
              </a:buClr>
              <a:buSzPct val="75000"/>
              <a:buFont typeface="Wingdings" pitchFamily="2" charset="2"/>
              <a:buChar char="n"/>
            </a:pPr>
            <a:r>
              <a:rPr lang="en-US" sz="1900" dirty="0">
                <a:solidFill>
                  <a:schemeClr val="tx1">
                    <a:lumMod val="65000"/>
                    <a:lumOff val="35000"/>
                  </a:schemeClr>
                </a:solidFill>
                <a:latin typeface="+mn-lt"/>
              </a:rPr>
              <a:t>The AM used for a time-based variable, such as program execution time, has the important property that it is directly proportional to the total time </a:t>
            </a:r>
          </a:p>
          <a:p>
            <a:pPr marL="685800" lvl="1" indent="-228600" eaLnBrk="1" hangingPunct="1">
              <a:spcBef>
                <a:spcPts val="900"/>
              </a:spcBef>
              <a:buClr>
                <a:schemeClr val="accent1"/>
              </a:buClr>
              <a:buSzPct val="75000"/>
              <a:buFont typeface="Wingdings" pitchFamily="2" charset="2"/>
              <a:buChar char="n"/>
            </a:pPr>
            <a:r>
              <a:rPr lang="en-US" sz="1800" dirty="0">
                <a:solidFill>
                  <a:schemeClr val="tx1">
                    <a:lumMod val="65000"/>
                    <a:lumOff val="35000"/>
                  </a:schemeClr>
                </a:solidFill>
                <a:latin typeface="+mn-lt"/>
              </a:rPr>
              <a:t>If the total time doubles, the mean value doubles</a:t>
            </a:r>
          </a:p>
          <a:p>
            <a:endParaRPr lang="en-US" dirty="0"/>
          </a:p>
        </p:txBody>
      </p:sp>
      <p:pic>
        <p:nvPicPr>
          <p:cNvPr id="2" name="Picture 1"/>
          <p:cNvPicPr>
            <a:picLocks noChangeAspect="1"/>
          </p:cNvPicPr>
          <p:nvPr/>
        </p:nvPicPr>
        <p:blipFill>
          <a:blip r:embed="rId3"/>
          <a:stretch>
            <a:fillRect/>
          </a:stretch>
        </p:blipFill>
        <p:spPr>
          <a:xfrm>
            <a:off x="7380312" y="4869160"/>
            <a:ext cx="1587500" cy="158750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013856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89B69968-AF6A-4CB8-B9C0-4FFCBC51A38A}"/>
              </a:ext>
            </a:extLst>
          </p:cNvPr>
          <p:cNvSpPr>
            <a:spLocks noGrp="1"/>
          </p:cNvSpPr>
          <p:nvPr>
            <p:ph type="ftr" sz="quarter" idx="11"/>
          </p:nvPr>
        </p:nvSpPr>
        <p:spPr/>
        <p:txBody>
          <a:bodyPr/>
          <a:lstStyle/>
          <a:p>
            <a:r>
              <a:rPr lang="en-US"/>
              <a:t>© 2016 Pearson Education, Inc., Hoboken, NJ. All rights reserved.</a:t>
            </a:r>
            <a:endParaRPr lang="en-US" dirty="0"/>
          </a:p>
        </p:txBody>
      </p:sp>
      <p:pic>
        <p:nvPicPr>
          <p:cNvPr id="2050" name="Picture 2" descr="Image for post">
            <a:extLst>
              <a:ext uri="{FF2B5EF4-FFF2-40B4-BE49-F238E27FC236}">
                <a16:creationId xmlns:a16="http://schemas.microsoft.com/office/drawing/2014/main" id="{4C39BE78-019D-46A4-A6F0-45A4D6D2C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5" y="336039"/>
            <a:ext cx="6775205" cy="23098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화살표 연결선 4">
            <a:extLst>
              <a:ext uri="{FF2B5EF4-FFF2-40B4-BE49-F238E27FC236}">
                <a16:creationId xmlns:a16="http://schemas.microsoft.com/office/drawing/2014/main" id="{DABEBD0F-4C43-4409-8FED-9516E27B2CDD}"/>
              </a:ext>
            </a:extLst>
          </p:cNvPr>
          <p:cNvCxnSpPr/>
          <p:nvPr/>
        </p:nvCxnSpPr>
        <p:spPr>
          <a:xfrm>
            <a:off x="1328413" y="3717032"/>
            <a:ext cx="48965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40410378-53A0-4A31-8C44-DF4C7C11E805}"/>
              </a:ext>
            </a:extLst>
          </p:cNvPr>
          <p:cNvCxnSpPr/>
          <p:nvPr/>
        </p:nvCxnSpPr>
        <p:spPr>
          <a:xfrm flipH="1">
            <a:off x="1364417" y="4509120"/>
            <a:ext cx="48245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87374FE-3EC5-4FB6-8183-8F7B016205A6}"/>
              </a:ext>
            </a:extLst>
          </p:cNvPr>
          <p:cNvSpPr txBox="1"/>
          <p:nvPr/>
        </p:nvSpPr>
        <p:spPr>
          <a:xfrm>
            <a:off x="1691680" y="3140968"/>
            <a:ext cx="4248472" cy="461665"/>
          </a:xfrm>
          <a:prstGeom prst="rect">
            <a:avLst/>
          </a:prstGeom>
          <a:noFill/>
        </p:spPr>
        <p:txBody>
          <a:bodyPr wrap="square" rtlCol="0">
            <a:spAutoFit/>
          </a:bodyPr>
          <a:lstStyle/>
          <a:p>
            <a:pPr algn="ctr"/>
            <a:r>
              <a:rPr lang="en-US" altLang="ko-KR" dirty="0"/>
              <a:t>60Km</a:t>
            </a:r>
            <a:endParaRPr lang="ko-KR" altLang="en-US" dirty="0"/>
          </a:p>
        </p:txBody>
      </p:sp>
      <p:sp>
        <p:nvSpPr>
          <p:cNvPr id="11" name="TextBox 10">
            <a:extLst>
              <a:ext uri="{FF2B5EF4-FFF2-40B4-BE49-F238E27FC236}">
                <a16:creationId xmlns:a16="http://schemas.microsoft.com/office/drawing/2014/main" id="{4B804FFD-72CC-41B5-AAF4-1D0E13703727}"/>
              </a:ext>
            </a:extLst>
          </p:cNvPr>
          <p:cNvSpPr txBox="1"/>
          <p:nvPr/>
        </p:nvSpPr>
        <p:spPr>
          <a:xfrm>
            <a:off x="6444208" y="3429000"/>
            <a:ext cx="2304256" cy="1200329"/>
          </a:xfrm>
          <a:prstGeom prst="rect">
            <a:avLst/>
          </a:prstGeom>
          <a:noFill/>
        </p:spPr>
        <p:txBody>
          <a:bodyPr wrap="square" rtlCol="0">
            <a:spAutoFit/>
          </a:bodyPr>
          <a:lstStyle/>
          <a:p>
            <a:r>
              <a:rPr lang="en-US" altLang="ko-KR" dirty="0"/>
              <a:t>4hrs, 15Km/h</a:t>
            </a:r>
          </a:p>
          <a:p>
            <a:endParaRPr lang="en-US" altLang="ko-KR" dirty="0"/>
          </a:p>
          <a:p>
            <a:r>
              <a:rPr lang="en-US" altLang="ko-KR" dirty="0"/>
              <a:t>2hrs, 30Km/h</a:t>
            </a:r>
            <a:endParaRPr lang="ko-KR" altLang="en-US" dirty="0"/>
          </a:p>
        </p:txBody>
      </p:sp>
      <p:sp>
        <p:nvSpPr>
          <p:cNvPr id="12" name="TextBox 11">
            <a:extLst>
              <a:ext uri="{FF2B5EF4-FFF2-40B4-BE49-F238E27FC236}">
                <a16:creationId xmlns:a16="http://schemas.microsoft.com/office/drawing/2014/main" id="{238A0192-8CA8-40FF-8793-8F6558179196}"/>
              </a:ext>
            </a:extLst>
          </p:cNvPr>
          <p:cNvSpPr txBox="1"/>
          <p:nvPr/>
        </p:nvSpPr>
        <p:spPr>
          <a:xfrm>
            <a:off x="935596" y="4863216"/>
            <a:ext cx="7272808" cy="1200329"/>
          </a:xfrm>
          <a:prstGeom prst="rect">
            <a:avLst/>
          </a:prstGeom>
          <a:noFill/>
        </p:spPr>
        <p:txBody>
          <a:bodyPr wrap="square" rtlCol="0">
            <a:spAutoFit/>
          </a:bodyPr>
          <a:lstStyle/>
          <a:p>
            <a:pPr marL="457200" indent="-457200">
              <a:buAutoNum type="arabicPeriod"/>
            </a:pPr>
            <a:r>
              <a:rPr lang="en-US" altLang="ko-KR" dirty="0"/>
              <a:t>Average time :</a:t>
            </a:r>
          </a:p>
          <a:p>
            <a:pPr marL="457200" indent="-457200">
              <a:buAutoNum type="arabicPeriod"/>
            </a:pPr>
            <a:endParaRPr lang="en-US" altLang="ko-KR" dirty="0"/>
          </a:p>
          <a:p>
            <a:pPr marL="457200" indent="-457200">
              <a:buAutoNum type="arabicPeriod"/>
            </a:pPr>
            <a:r>
              <a:rPr lang="en-US" altLang="ko-KR" dirty="0"/>
              <a:t>Average speed :</a:t>
            </a:r>
            <a:endParaRPr lang="ko-KR" altLang="en-US" dirty="0"/>
          </a:p>
        </p:txBody>
      </p:sp>
      <p:sp>
        <p:nvSpPr>
          <p:cNvPr id="15" name="TextBox 14">
            <a:extLst>
              <a:ext uri="{FF2B5EF4-FFF2-40B4-BE49-F238E27FC236}">
                <a16:creationId xmlns:a16="http://schemas.microsoft.com/office/drawing/2014/main" id="{D3039862-6445-453F-B5AF-A395488EEA48}"/>
              </a:ext>
            </a:extLst>
          </p:cNvPr>
          <p:cNvSpPr txBox="1"/>
          <p:nvPr/>
        </p:nvSpPr>
        <p:spPr>
          <a:xfrm>
            <a:off x="5940152" y="1260113"/>
            <a:ext cx="2088232" cy="461665"/>
          </a:xfrm>
          <a:prstGeom prst="rect">
            <a:avLst/>
          </a:prstGeom>
          <a:noFill/>
        </p:spPr>
        <p:txBody>
          <a:bodyPr wrap="square">
            <a:spAutoFit/>
          </a:bodyPr>
          <a:lstStyle/>
          <a:p>
            <a:r>
              <a:rPr lang="en-US" altLang="ko-KR" b="1" i="0" dirty="0">
                <a:solidFill>
                  <a:srgbClr val="292929"/>
                </a:solidFill>
                <a:effectLst/>
                <a:latin typeface="medium-content-serif-font"/>
              </a:rPr>
              <a:t>HM&lt;GM&lt;AM</a:t>
            </a:r>
            <a:endParaRPr lang="ko-KR" altLang="en-US" dirty="0"/>
          </a:p>
        </p:txBody>
      </p:sp>
    </p:spTree>
    <p:extLst>
      <p:ext uri="{BB962C8B-B14F-4D97-AF65-F5344CB8AC3E}">
        <p14:creationId xmlns:p14="http://schemas.microsoft.com/office/powerpoint/2010/main" val="339283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726" b="6656"/>
          <a:stretch/>
        </p:blipFill>
        <p:spPr>
          <a:xfrm>
            <a:off x="383750" y="908720"/>
            <a:ext cx="6780538" cy="5842806"/>
          </a:xfrm>
          <a:prstGeom prst="rect">
            <a:avLst/>
          </a:prstGeom>
          <a:ln w="57150" cmpd="sng">
            <a:solidFill>
              <a:schemeClr val="tx1"/>
            </a:solidFill>
          </a:ln>
        </p:spPr>
      </p:pic>
      <p:sp>
        <p:nvSpPr>
          <p:cNvPr id="10" name="TextBox 9"/>
          <p:cNvSpPr txBox="1"/>
          <p:nvPr/>
        </p:nvSpPr>
        <p:spPr>
          <a:xfrm>
            <a:off x="7164288" y="1340768"/>
            <a:ext cx="1979712" cy="2677656"/>
          </a:xfrm>
          <a:prstGeom prst="rect">
            <a:avLst/>
          </a:prstGeom>
          <a:noFill/>
        </p:spPr>
        <p:txBody>
          <a:bodyPr wrap="square" rtlCol="0">
            <a:spAutoFit/>
          </a:bodyPr>
          <a:lstStyle/>
          <a:p>
            <a:pPr algn="ctr"/>
            <a:r>
              <a:rPr lang="en-US" sz="2800" dirty="0">
                <a:latin typeface="+mj-lt"/>
              </a:rPr>
              <a:t>Table 2.2  </a:t>
            </a:r>
          </a:p>
          <a:p>
            <a:pPr algn="ctr"/>
            <a:r>
              <a:rPr lang="en-US" sz="2000" dirty="0">
                <a:latin typeface="+mj-lt"/>
              </a:rPr>
              <a:t> </a:t>
            </a:r>
          </a:p>
          <a:p>
            <a:pPr algn="ctr"/>
            <a:r>
              <a:rPr lang="en-US" sz="2000" dirty="0">
                <a:latin typeface="+mj-lt"/>
              </a:rPr>
              <a:t>A Comparison of Arithmetic and </a:t>
            </a:r>
          </a:p>
          <a:p>
            <a:pPr algn="ctr"/>
            <a:r>
              <a:rPr lang="en-US" sz="2000" dirty="0">
                <a:latin typeface="+mj-lt"/>
              </a:rPr>
              <a:t>Harmonic Means for Rates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id="{125FBF3A-CEF3-43F9-87CE-FE30FDF94255}"/>
              </a:ext>
            </a:extLst>
          </p:cNvPr>
          <p:cNvSpPr txBox="1"/>
          <p:nvPr/>
        </p:nvSpPr>
        <p:spPr>
          <a:xfrm>
            <a:off x="7164288" y="4293096"/>
            <a:ext cx="2088232" cy="1200329"/>
          </a:xfrm>
          <a:prstGeom prst="rect">
            <a:avLst/>
          </a:prstGeom>
          <a:noFill/>
        </p:spPr>
        <p:txBody>
          <a:bodyPr wrap="square" rtlCol="0">
            <a:spAutoFit/>
          </a:bodyPr>
          <a:lstStyle/>
          <a:p>
            <a:pPr marL="0" marR="0" indent="0" algn="l" fontAlgn="base" latinLnBrk="1">
              <a:lnSpc>
                <a:spcPct val="160000"/>
              </a:lnSpc>
              <a:spcBef>
                <a:spcPts val="0"/>
              </a:spcBef>
              <a:spcAft>
                <a:spcPts val="0"/>
              </a:spcAft>
            </a:pPr>
            <a:r>
              <a:rPr lang="en-US" altLang="ko-KR" sz="2000" b="1" kern="0" spc="0" dirty="0">
                <a:solidFill>
                  <a:srgbClr val="000000"/>
                </a:solidFill>
                <a:effectLst/>
                <a:latin typeface="굴림" panose="020B0600000101010101" pitchFamily="50" charset="-127"/>
                <a:ea typeface="굴림" panose="020B0600000101010101" pitchFamily="50" charset="-127"/>
              </a:rPr>
              <a:t>M=10</a:t>
            </a:r>
            <a:r>
              <a:rPr lang="en-US" altLang="ko-KR" sz="2000" b="1" kern="0" spc="0" baseline="30000" dirty="0">
                <a:solidFill>
                  <a:srgbClr val="000000"/>
                </a:solidFill>
                <a:effectLst/>
                <a:latin typeface="굴림" panose="020B0600000101010101" pitchFamily="50" charset="-127"/>
                <a:ea typeface="굴림" panose="020B0600000101010101" pitchFamily="50" charset="-127"/>
              </a:rPr>
              <a:t>6</a:t>
            </a:r>
          </a:p>
          <a:p>
            <a:r>
              <a:rPr kumimoji="1" lang="en-US" altLang="ko-KR" sz="2000" b="0" i="0" u="none" strike="noStrike" kern="1200" baseline="0" dirty="0">
                <a:solidFill>
                  <a:schemeClr val="tx1"/>
                </a:solidFill>
                <a:latin typeface="Times New Roman" pitchFamily="-110" charset="0"/>
                <a:ea typeface="+mn-ea"/>
                <a:cs typeface="+mn-cs"/>
              </a:rPr>
              <a:t>10</a:t>
            </a:r>
            <a:r>
              <a:rPr lang="en-US" altLang="ko-KR" sz="2000" b="1" kern="0" spc="0" baseline="30000" dirty="0">
                <a:solidFill>
                  <a:srgbClr val="000000"/>
                </a:solidFill>
                <a:effectLst/>
                <a:latin typeface="굴림" panose="020B0600000101010101" pitchFamily="50" charset="-127"/>
                <a:ea typeface="굴림" panose="020B0600000101010101" pitchFamily="50" charset="-127"/>
              </a:rPr>
              <a:t>8 </a:t>
            </a:r>
            <a:r>
              <a:rPr kumimoji="1" lang="en-US" altLang="ko-KR" sz="2000" b="0" i="0" u="none" strike="noStrike" kern="1200" baseline="0" dirty="0">
                <a:solidFill>
                  <a:schemeClr val="tx1"/>
                </a:solidFill>
                <a:latin typeface="Times New Roman" pitchFamily="-110" charset="0"/>
                <a:ea typeface="+mn-ea"/>
                <a:cs typeface="+mn-cs"/>
              </a:rPr>
              <a:t>floating point</a:t>
            </a:r>
          </a:p>
          <a:p>
            <a:r>
              <a:rPr kumimoji="1" lang="en-US" altLang="ko-KR" sz="2000" b="0" i="0" u="none" strike="noStrike" kern="1200" baseline="0" dirty="0">
                <a:solidFill>
                  <a:schemeClr val="tx1"/>
                </a:solidFill>
                <a:latin typeface="Times New Roman" pitchFamily="-110" charset="0"/>
                <a:ea typeface="+mn-ea"/>
                <a:cs typeface="+mn-cs"/>
              </a:rPr>
              <a:t>operations. </a:t>
            </a:r>
            <a:endParaRPr lang="en-US" altLang="ko-KR" sz="2000" b="1" kern="0" spc="0" dirty="0">
              <a:solidFill>
                <a:srgbClr val="000000"/>
              </a:solidFill>
              <a:effectLst/>
              <a:latin typeface="함초롬바탕" panose="02030604000101010101" pitchFamily="18" charset="-127"/>
            </a:endParaRPr>
          </a:p>
        </p:txBody>
      </p:sp>
    </p:spTree>
    <p:extLst>
      <p:ext uri="{BB962C8B-B14F-4D97-AF65-F5344CB8AC3E}">
        <p14:creationId xmlns:p14="http://schemas.microsoft.com/office/powerpoint/2010/main" val="1989313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576" y="92848"/>
            <a:ext cx="7313677" cy="6765152"/>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13876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Benchmark Principles</a:t>
            </a:r>
          </a:p>
        </p:txBody>
      </p:sp>
      <p:sp>
        <p:nvSpPr>
          <p:cNvPr id="10" name="Content Placeholder 9"/>
          <p:cNvSpPr>
            <a:spLocks noGrp="1"/>
          </p:cNvSpPr>
          <p:nvPr>
            <p:ph idx="1"/>
          </p:nvPr>
        </p:nvSpPr>
        <p:spPr>
          <a:xfrm>
            <a:off x="395536" y="1700808"/>
            <a:ext cx="7556313" cy="4472136"/>
          </a:xfrm>
        </p:spPr>
        <p:txBody>
          <a:bodyPr>
            <a:normAutofit/>
          </a:bodyPr>
          <a:lstStyle/>
          <a:p>
            <a:pPr>
              <a:lnSpc>
                <a:spcPct val="90000"/>
              </a:lnSpc>
              <a:spcBef>
                <a:spcPts val="0"/>
              </a:spcBef>
            </a:pPr>
            <a:r>
              <a:rPr lang="en-US" sz="2800" dirty="0"/>
              <a:t>Desirable characteristics of a benchmark program:</a:t>
            </a:r>
          </a:p>
          <a:p>
            <a:pPr marL="0" indent="0">
              <a:lnSpc>
                <a:spcPct val="90000"/>
              </a:lnSpc>
              <a:spcBef>
                <a:spcPts val="0"/>
              </a:spcBef>
              <a:buNone/>
            </a:pPr>
            <a:endParaRPr lang="en-US" sz="2800" dirty="0"/>
          </a:p>
          <a:p>
            <a:pPr marL="685800" lvl="1" indent="-457200">
              <a:lnSpc>
                <a:spcPct val="90000"/>
              </a:lnSpc>
              <a:spcBef>
                <a:spcPts val="0"/>
              </a:spcBef>
              <a:buClr>
                <a:schemeClr val="accent2">
                  <a:lumMod val="75000"/>
                  <a:lumOff val="25000"/>
                </a:schemeClr>
              </a:buClr>
              <a:buSzPct val="100000"/>
              <a:buFont typeface="+mj-lt"/>
              <a:buAutoNum type="arabicPeriod"/>
            </a:pPr>
            <a:r>
              <a:rPr lang="en-US" sz="2400" dirty="0"/>
              <a:t>It is written in a high-level language, making it portable across different machines</a:t>
            </a:r>
          </a:p>
          <a:p>
            <a:pPr marL="685800" lvl="1" indent="-457200">
              <a:buClr>
                <a:schemeClr val="accent2">
                  <a:lumMod val="75000"/>
                  <a:lumOff val="25000"/>
                </a:schemeClr>
              </a:buClr>
              <a:buSzPct val="100000"/>
              <a:buFont typeface="+mj-lt"/>
              <a:buAutoNum type="arabicPeriod"/>
            </a:pPr>
            <a:r>
              <a:rPr lang="en-US" sz="2400" dirty="0"/>
              <a:t>It is representative of a particular kind of programming domain or paradigm, such as systems programming, numerical programming, or commercial programming</a:t>
            </a:r>
          </a:p>
          <a:p>
            <a:pPr marL="685800" lvl="1" indent="-457200">
              <a:buClr>
                <a:schemeClr val="accent2">
                  <a:lumMod val="75000"/>
                  <a:lumOff val="25000"/>
                </a:schemeClr>
              </a:buClr>
              <a:buSzPct val="100000"/>
              <a:buFont typeface="+mj-lt"/>
              <a:buAutoNum type="arabicPeriod"/>
            </a:pPr>
            <a:r>
              <a:rPr lang="en-US" sz="2400" dirty="0"/>
              <a:t>It can be measured easily</a:t>
            </a:r>
          </a:p>
          <a:p>
            <a:pPr marL="685800" lvl="1" indent="-457200">
              <a:buClr>
                <a:schemeClr val="accent2">
                  <a:lumMod val="75000"/>
                  <a:lumOff val="25000"/>
                </a:schemeClr>
              </a:buClr>
              <a:buSzPct val="100000"/>
              <a:buFont typeface="+mj-lt"/>
              <a:buAutoNum type="arabicPeriod"/>
            </a:pPr>
            <a:r>
              <a:rPr lang="en-US" sz="2400" dirty="0"/>
              <a:t>It has wide distribution</a:t>
            </a:r>
          </a:p>
          <a:p>
            <a:pPr lvl="1"/>
            <a:endParaRPr lang="en-US" dirty="0"/>
          </a:p>
        </p:txBody>
      </p:sp>
      <p:sp>
        <p:nvSpPr>
          <p:cNvPr id="14" name="TextBox 13"/>
          <p:cNvSpPr txBox="1"/>
          <p:nvPr/>
        </p:nvSpPr>
        <p:spPr>
          <a:xfrm>
            <a:off x="8361513" y="5326820"/>
            <a:ext cx="184666" cy="461665"/>
          </a:xfrm>
          <a:prstGeom prst="rect">
            <a:avLst/>
          </a:prstGeom>
          <a:noFill/>
        </p:spPr>
        <p:txBody>
          <a:bodyPr wrap="none" rtlCol="0">
            <a:spAutoFit/>
          </a:bodyPr>
          <a:lstStyle/>
          <a:p>
            <a:endParaRPr lang="en-US" dirty="0"/>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039927" y="5301208"/>
            <a:ext cx="2075721" cy="1556791"/>
          </a:xfrm>
          <a:prstGeom prst="rect">
            <a:avLst/>
          </a:prstGeom>
          <a:effectLst>
            <a:softEdge rad="2159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43885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a:t>System Performance Evaluation Corporation (SPEC)</a:t>
            </a:r>
          </a:p>
        </p:txBody>
      </p:sp>
      <p:sp>
        <p:nvSpPr>
          <p:cNvPr id="7" name="Content Placeholder 6"/>
          <p:cNvSpPr>
            <a:spLocks noGrp="1"/>
          </p:cNvSpPr>
          <p:nvPr>
            <p:ph idx="1"/>
          </p:nvPr>
        </p:nvSpPr>
        <p:spPr/>
        <p:txBody>
          <a:bodyPr/>
          <a:lstStyle/>
          <a:p>
            <a:r>
              <a:rPr lang="en-US" dirty="0"/>
              <a:t>Benchmark suite</a:t>
            </a:r>
          </a:p>
          <a:p>
            <a:pPr lvl="1"/>
            <a:r>
              <a:rPr lang="en-US" dirty="0"/>
              <a:t>A collection of programs, defined in a high-level language</a:t>
            </a:r>
          </a:p>
          <a:p>
            <a:pPr lvl="1"/>
            <a:r>
              <a:rPr lang="en-US" dirty="0"/>
              <a:t>Together attempt to provide a representative test of a computer in a particular application or system programming area</a:t>
            </a:r>
          </a:p>
          <a:p>
            <a:pPr marL="228600" lvl="1">
              <a:spcBef>
                <a:spcPts val="2000"/>
              </a:spcBef>
              <a:buClr>
                <a:schemeClr val="accent1"/>
              </a:buClr>
            </a:pPr>
            <a:r>
              <a:rPr lang="en-US" sz="2000" dirty="0"/>
              <a:t>SPEC</a:t>
            </a:r>
          </a:p>
          <a:p>
            <a:pPr lvl="1"/>
            <a:r>
              <a:rPr lang="en-US" dirty="0"/>
              <a:t>An industry consortium</a:t>
            </a:r>
          </a:p>
          <a:p>
            <a:pPr lvl="1"/>
            <a:r>
              <a:rPr lang="en-US" dirty="0"/>
              <a:t>Defines and maintains the best known collection of benchmark suites aimed at evaluating computer systems</a:t>
            </a:r>
          </a:p>
          <a:p>
            <a:pPr lvl="1"/>
            <a:r>
              <a:rPr lang="en-US" dirty="0"/>
              <a:t>Performance measurements are widely used for comparison and research purposes</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a:effectLst>
                  <a:outerShdw blurRad="38100" dist="38100" dir="2700000" algn="tl">
                    <a:srgbClr val="000000">
                      <a:alpha val="43137"/>
                    </a:srgbClr>
                  </a:outerShdw>
                </a:effectLst>
              </a:rPr>
              <a:t>SPEC </a:t>
            </a:r>
            <a:br>
              <a:rPr lang="en-US" sz="4400" dirty="0">
                <a:effectLst>
                  <a:outerShdw blurRad="38100" dist="38100" dir="2700000" algn="tl">
                    <a:srgbClr val="000000">
                      <a:alpha val="43137"/>
                    </a:srgbClr>
                  </a:outerShdw>
                </a:effectLst>
              </a:rPr>
            </a:br>
            <a:br>
              <a:rPr lang="en-US" sz="440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CPU2006</a:t>
            </a:r>
          </a:p>
        </p:txBody>
      </p:sp>
      <p:sp>
        <p:nvSpPr>
          <p:cNvPr id="66" name="Content Placeholder 65"/>
          <p:cNvSpPr>
            <a:spLocks noGrp="1"/>
          </p:cNvSpPr>
          <p:nvPr>
            <p:ph idx="1"/>
          </p:nvPr>
        </p:nvSpPr>
        <p:spPr>
          <a:xfrm>
            <a:off x="4114800" y="533400"/>
            <a:ext cx="4597399" cy="5853113"/>
          </a:xfrm>
        </p:spPr>
        <p:txBody>
          <a:bodyPr/>
          <a:lstStyle/>
          <a:p>
            <a:r>
              <a:rPr lang="en-US" dirty="0"/>
              <a:t>Best known SPEC benchmark suite</a:t>
            </a:r>
          </a:p>
          <a:p>
            <a:r>
              <a:rPr lang="en-US" dirty="0"/>
              <a:t>Industry standard suite for processor intensive applications</a:t>
            </a:r>
          </a:p>
          <a:p>
            <a:r>
              <a:rPr lang="en-US" dirty="0"/>
              <a:t>Appropriate for measuring performance for applications that spend most of their time doing computation rather than I/O</a:t>
            </a:r>
          </a:p>
          <a:p>
            <a:r>
              <a:rPr lang="en-US" dirty="0"/>
              <a:t>Consists of 17 floating point programs written in C, C++, and Fortran and 12 integer programs written in C and C++</a:t>
            </a:r>
          </a:p>
          <a:p>
            <a:r>
              <a:rPr lang="en-US" dirty="0"/>
              <a:t>Suite contains over 3 million lines of code</a:t>
            </a:r>
          </a:p>
          <a:p>
            <a:r>
              <a:rPr lang="en-US" dirty="0"/>
              <a:t>Fifth generation of processor intensive suites from SPEC</a:t>
            </a:r>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
        <p:nvSpPr>
          <p:cNvPr id="2" name="Footer Placeholder 1"/>
          <p:cNvSpPr>
            <a:spLocks noGrp="1"/>
          </p:cNvSpPr>
          <p:nvPr>
            <p:ph type="ftr" sz="quarter" idx="11"/>
          </p:nvPr>
        </p:nvSpPr>
        <p:spPr>
          <a:xfrm>
            <a:off x="3859305" y="6473405"/>
            <a:ext cx="5284695" cy="365125"/>
          </a:xfrm>
        </p:spPr>
        <p:txBody>
          <a:bodyPr/>
          <a:lstStyle/>
          <a:p>
            <a:pPr algn="r"/>
            <a:r>
              <a:rPr lang="en-US" dirty="0"/>
              <a:t>© 2016 Pearson Education, Inc., Hoboken, NJ. All rights reserved.</a:t>
            </a:r>
          </a:p>
        </p:txBody>
      </p:sp>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a:t>Summary </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a:t>Designing for performance</a:t>
            </a:r>
          </a:p>
          <a:p>
            <a:pPr lvl="1"/>
            <a:r>
              <a:rPr lang="en-US" dirty="0"/>
              <a:t>Microprocessor speed</a:t>
            </a:r>
          </a:p>
          <a:p>
            <a:pPr lvl="1"/>
            <a:r>
              <a:rPr lang="en-US" dirty="0"/>
              <a:t>Performance balance</a:t>
            </a:r>
          </a:p>
          <a:p>
            <a:pPr lvl="1"/>
            <a:r>
              <a:rPr lang="en-US" dirty="0"/>
              <a:t>Improvements in chip organization and architecture</a:t>
            </a:r>
          </a:p>
          <a:p>
            <a:pPr>
              <a:spcBef>
                <a:spcPts val="600"/>
              </a:spcBef>
            </a:pPr>
            <a:r>
              <a:rPr lang="en-US" dirty="0"/>
              <a:t>Multicore</a:t>
            </a:r>
          </a:p>
          <a:p>
            <a:pPr>
              <a:spcBef>
                <a:spcPts val="600"/>
              </a:spcBef>
            </a:pPr>
            <a:r>
              <a:rPr lang="en-US" dirty="0"/>
              <a:t>MICs</a:t>
            </a:r>
          </a:p>
          <a:p>
            <a:pPr>
              <a:spcBef>
                <a:spcPts val="600"/>
              </a:spcBef>
            </a:pPr>
            <a:r>
              <a:rPr lang="en-US" dirty="0"/>
              <a:t>GPGPUs</a:t>
            </a:r>
          </a:p>
          <a:p>
            <a:pPr>
              <a:spcBef>
                <a:spcPts val="600"/>
              </a:spcBef>
            </a:pPr>
            <a:r>
              <a:rPr lang="en-US" dirty="0"/>
              <a:t>Amdahl’s Law</a:t>
            </a:r>
          </a:p>
          <a:p>
            <a:pPr>
              <a:spcBef>
                <a:spcPts val="600"/>
              </a:spcBef>
            </a:pPr>
            <a:r>
              <a:rPr lang="en-US" dirty="0"/>
              <a:t>Little’s Law</a:t>
            </a:r>
          </a:p>
        </p:txBody>
      </p:sp>
      <p:sp>
        <p:nvSpPr>
          <p:cNvPr id="32" name="Content Placeholder 31"/>
          <p:cNvSpPr>
            <a:spLocks noGrp="1"/>
          </p:cNvSpPr>
          <p:nvPr>
            <p:ph sz="quarter" idx="4"/>
          </p:nvPr>
        </p:nvSpPr>
        <p:spPr>
          <a:xfrm>
            <a:off x="4495800" y="2492896"/>
            <a:ext cx="3810000" cy="4365104"/>
          </a:xfrm>
        </p:spPr>
        <p:txBody>
          <a:bodyPr>
            <a:normAutofit/>
          </a:bodyPr>
          <a:lstStyle/>
          <a:p>
            <a:pPr marL="228600" lvl="1">
              <a:spcBef>
                <a:spcPts val="1800"/>
              </a:spcBef>
              <a:buClr>
                <a:schemeClr val="accent1"/>
              </a:buClr>
            </a:pPr>
            <a:r>
              <a:rPr lang="en-US" dirty="0"/>
              <a:t>Basic measures of computer performance</a:t>
            </a:r>
          </a:p>
          <a:p>
            <a:pPr lvl="1"/>
            <a:r>
              <a:rPr lang="en-US" dirty="0"/>
              <a:t>Clock speed</a:t>
            </a:r>
          </a:p>
          <a:p>
            <a:pPr lvl="1"/>
            <a:r>
              <a:rPr lang="en-US" dirty="0"/>
              <a:t>Instruction execution rate</a:t>
            </a:r>
          </a:p>
          <a:p>
            <a:pPr marL="228600" lvl="1">
              <a:spcBef>
                <a:spcPts val="1800"/>
              </a:spcBef>
              <a:buClr>
                <a:schemeClr val="accent1"/>
              </a:buClr>
            </a:pPr>
            <a:r>
              <a:rPr lang="en-US" dirty="0"/>
              <a:t>Calculating the mean</a:t>
            </a:r>
          </a:p>
          <a:p>
            <a:pPr lvl="1"/>
            <a:r>
              <a:rPr lang="en-US" dirty="0"/>
              <a:t>Arithmetic mean</a:t>
            </a:r>
          </a:p>
          <a:p>
            <a:pPr lvl="1"/>
            <a:r>
              <a:rPr lang="en-US" dirty="0"/>
              <a:t>Harmonic mean</a:t>
            </a:r>
          </a:p>
          <a:p>
            <a:pPr lvl="1"/>
            <a:r>
              <a:rPr lang="en-US" dirty="0"/>
              <a:t>Geometric mean</a:t>
            </a:r>
          </a:p>
          <a:p>
            <a:pPr marL="228600" lvl="1">
              <a:spcBef>
                <a:spcPts val="1800"/>
              </a:spcBef>
              <a:buClr>
                <a:schemeClr val="accent1"/>
              </a:buClr>
            </a:pPr>
            <a:r>
              <a:rPr lang="en-US" dirty="0"/>
              <a:t>Benchmark principles</a:t>
            </a:r>
          </a:p>
          <a:p>
            <a:pPr marL="228600" lvl="1">
              <a:spcBef>
                <a:spcPts val="1800"/>
              </a:spcBef>
              <a:buClr>
                <a:schemeClr val="accent1"/>
              </a:buClr>
            </a:pPr>
            <a:r>
              <a:rPr lang="en-US" dirty="0"/>
              <a:t>SPEC benchmarks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a:t>Chapter 2 </a:t>
            </a:r>
            <a:endParaRPr lang="en-US" sz="3200" dirty="0"/>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Performance</a:t>
            </a:r>
            <a:r>
              <a:rPr lang="en-US" sz="2800" dirty="0">
                <a:solidFill>
                  <a:schemeClr val="tx2"/>
                </a:solidFill>
              </a:rPr>
              <a:t>  </a:t>
            </a:r>
          </a:p>
          <a:p>
            <a:r>
              <a:rPr lang="en-US" sz="2800" dirty="0">
                <a:solidFill>
                  <a:schemeClr val="tx2"/>
                </a:solidFill>
              </a:rPr>
              <a:t>Issues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0"/>
            <a:ext cx="5832648" cy="6741368"/>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rotWithShape="1">
          <a:blip r:embed="rId3">
            <a:extLst>
              <a:ext uri="{28A0092B-C50C-407E-A947-70E740481C1C}">
                <a14:useLocalDpi xmlns:a14="http://schemas.microsoft.com/office/drawing/2010/main" val="0"/>
              </a:ext>
            </a:extLst>
          </a:blip>
          <a:srcRect t="19628" b="25128"/>
          <a:stretch/>
        </p:blipFill>
        <p:spPr>
          <a:xfrm>
            <a:off x="-7982" y="301726"/>
            <a:ext cx="9151982" cy="6542884"/>
          </a:xfrm>
          <a:prstGeom prst="rect">
            <a:avLst/>
          </a:prstGeom>
        </p:spPr>
      </p:pic>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749925" cy="1116106"/>
          </a:xfrm>
        </p:spPr>
        <p:txBody>
          <a:bodyPr vert="horz"/>
          <a:lstStyle/>
          <a:p>
            <a:pPr algn="r"/>
            <a:r>
              <a:rPr lang="en-US" sz="4400" kern="2200" dirty="0">
                <a:solidFill>
                  <a:schemeClr val="accent3"/>
                </a:solidFill>
              </a:rPr>
              <a:t>Registers</a:t>
            </a:r>
          </a:p>
        </p:txBody>
      </p:sp>
      <p:graphicFrame>
        <p:nvGraphicFramePr>
          <p:cNvPr id="8" name="Content Placeholder 7"/>
          <p:cNvGraphicFramePr>
            <a:graphicFrameLocks noGrp="1"/>
          </p:cNvGraphicFramePr>
          <p:nvPr>
            <p:ph idx="1"/>
          </p:nvPr>
        </p:nvGraphicFramePr>
        <p:xfrm>
          <a:off x="381000" y="1219200"/>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a:t>
            </a:r>
          </a:p>
        </p:txBody>
      </p:sp>
      <p:sp>
        <p:nvSpPr>
          <p:cNvPr id="3" name="Content Placeholder 2"/>
          <p:cNvSpPr>
            <a:spLocks noGrp="1"/>
          </p:cNvSpPr>
          <p:nvPr>
            <p:ph idx="1"/>
          </p:nvPr>
        </p:nvSpPr>
        <p:spPr>
          <a:xfrm>
            <a:off x="467545" y="1412776"/>
            <a:ext cx="6840760" cy="5112568"/>
          </a:xfrm>
        </p:spPr>
        <p:txBody>
          <a:bodyPr>
            <a:normAutofit lnSpcReduction="10000"/>
          </a:bodyPr>
          <a:lstStyle/>
          <a:p>
            <a:r>
              <a:rPr lang="en-US" dirty="0"/>
              <a:t>The use of electronics and software within  a product</a:t>
            </a:r>
          </a:p>
          <a:p>
            <a:r>
              <a:rPr lang="en-US" dirty="0"/>
              <a:t>Billions of computer systems are produced each year that are embedded within larger devices</a:t>
            </a:r>
          </a:p>
          <a:p>
            <a:r>
              <a:rPr lang="en-US" dirty="0"/>
              <a:t>Today many devices that use electric power have an embedded computing system</a:t>
            </a:r>
          </a:p>
          <a:p>
            <a:r>
              <a:rPr lang="en-US" dirty="0"/>
              <a:t>Often embedded systems are tightly coupled to their environment</a:t>
            </a:r>
          </a:p>
          <a:p>
            <a:pPr lvl="1"/>
            <a:r>
              <a:rPr lang="en-US" dirty="0"/>
              <a:t>This can give rise to real-time constraints imposed by the need to interact with the environment</a:t>
            </a:r>
          </a:p>
          <a:p>
            <a:pPr lvl="2"/>
            <a:r>
              <a:rPr lang="en-US" dirty="0"/>
              <a:t>Constraints such as required speeds of motion, required precision of measurement, and required time durations, dictate the timing of software operations</a:t>
            </a:r>
          </a:p>
          <a:p>
            <a:pPr lvl="1"/>
            <a:r>
              <a:rPr lang="en-US" dirty="0"/>
              <a:t>If multiple activities must be managed simultaneously this imposes more complex real-time constraints</a:t>
            </a:r>
          </a:p>
          <a:p>
            <a:endParaRPr lang="en-US" dirty="0"/>
          </a:p>
        </p:txBody>
      </p:sp>
      <p:pic>
        <p:nvPicPr>
          <p:cNvPr id="4" name="Picture 3"/>
          <p:cNvPicPr>
            <a:picLocks noChangeAspect="1"/>
          </p:cNvPicPr>
          <p:nvPr/>
        </p:nvPicPr>
        <p:blipFill>
          <a:blip r:embed="rId3"/>
          <a:stretch>
            <a:fillRect/>
          </a:stretch>
        </p:blipFill>
        <p:spPr>
          <a:xfrm>
            <a:off x="7308304" y="2060848"/>
            <a:ext cx="864097" cy="927582"/>
          </a:xfrm>
          <a:prstGeom prst="rect">
            <a:avLst/>
          </a:prstGeom>
        </p:spPr>
      </p:pic>
      <p:pic>
        <p:nvPicPr>
          <p:cNvPr id="5" name="Picture 4"/>
          <p:cNvPicPr>
            <a:picLocks noChangeAspect="1"/>
          </p:cNvPicPr>
          <p:nvPr/>
        </p:nvPicPr>
        <p:blipFill>
          <a:blip r:embed="rId4"/>
          <a:stretch>
            <a:fillRect/>
          </a:stretch>
        </p:blipFill>
        <p:spPr>
          <a:xfrm>
            <a:off x="5364088" y="0"/>
            <a:ext cx="969571" cy="1268760"/>
          </a:xfrm>
          <a:prstGeom prst="rect">
            <a:avLst/>
          </a:prstGeom>
        </p:spPr>
      </p:pic>
      <p:pic>
        <p:nvPicPr>
          <p:cNvPr id="6" name="Picture 5"/>
          <p:cNvPicPr>
            <a:picLocks noChangeAspect="1"/>
          </p:cNvPicPr>
          <p:nvPr/>
        </p:nvPicPr>
        <p:blipFill>
          <a:blip r:embed="rId5"/>
          <a:stretch>
            <a:fillRect/>
          </a:stretch>
        </p:blipFill>
        <p:spPr>
          <a:xfrm>
            <a:off x="7092280" y="836712"/>
            <a:ext cx="560558" cy="908720"/>
          </a:xfrm>
          <a:prstGeom prst="rect">
            <a:avLst/>
          </a:prstGeom>
        </p:spPr>
      </p:pic>
      <p:pic>
        <p:nvPicPr>
          <p:cNvPr id="7" name="Picture 6"/>
          <p:cNvPicPr>
            <a:picLocks noChangeAspect="1"/>
          </p:cNvPicPr>
          <p:nvPr/>
        </p:nvPicPr>
        <p:blipFill>
          <a:blip r:embed="rId6"/>
          <a:stretch>
            <a:fillRect/>
          </a:stretch>
        </p:blipFill>
        <p:spPr>
          <a:xfrm rot="10019540" flipV="1">
            <a:off x="7735919" y="4747622"/>
            <a:ext cx="919987" cy="705323"/>
          </a:xfrm>
          <a:prstGeom prst="rect">
            <a:avLst/>
          </a:prstGeom>
        </p:spPr>
      </p:pic>
      <p:pic>
        <p:nvPicPr>
          <p:cNvPr id="8" name="Picture 7"/>
          <p:cNvPicPr>
            <a:picLocks noChangeAspect="1"/>
          </p:cNvPicPr>
          <p:nvPr/>
        </p:nvPicPr>
        <p:blipFill>
          <a:blip r:embed="rId7"/>
          <a:stretch>
            <a:fillRect/>
          </a:stretch>
        </p:blipFill>
        <p:spPr>
          <a:xfrm>
            <a:off x="7812360" y="2924944"/>
            <a:ext cx="1162867" cy="1516783"/>
          </a:xfrm>
          <a:prstGeom prst="rect">
            <a:avLst/>
          </a:prstGeom>
        </p:spPr>
      </p:pic>
      <p:pic>
        <p:nvPicPr>
          <p:cNvPr id="9" name="Picture 8"/>
          <p:cNvPicPr>
            <a:picLocks noChangeAspect="1"/>
          </p:cNvPicPr>
          <p:nvPr/>
        </p:nvPicPr>
        <p:blipFill>
          <a:blip r:embed="rId8"/>
          <a:stretch>
            <a:fillRect/>
          </a:stretch>
        </p:blipFill>
        <p:spPr>
          <a:xfrm>
            <a:off x="7566491" y="5733256"/>
            <a:ext cx="1577509" cy="1130548"/>
          </a:xfrm>
          <a:prstGeom prst="rect">
            <a:avLst/>
          </a:prstGeom>
        </p:spPr>
      </p:pic>
      <p:sp>
        <p:nvSpPr>
          <p:cNvPr id="10" name="Footer Placeholder 9"/>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1497532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4.pdf"/>
          <p:cNvPicPr>
            <a:picLocks noChangeAspect="1"/>
          </p:cNvPicPr>
          <p:nvPr/>
        </p:nvPicPr>
        <p:blipFill rotWithShape="1">
          <a:blip r:embed="rId3">
            <a:extLst>
              <a:ext uri="{28A0092B-C50C-407E-A947-70E740481C1C}">
                <a14:useLocalDpi xmlns:a14="http://schemas.microsoft.com/office/drawing/2010/main" val="0"/>
              </a:ext>
            </a:extLst>
          </a:blip>
          <a:srcRect t="10031" b="14660"/>
          <a:stretch/>
        </p:blipFill>
        <p:spPr>
          <a:xfrm>
            <a:off x="899592" y="-171400"/>
            <a:ext cx="6984775" cy="6807239"/>
          </a:xfrm>
          <a:prstGeom prst="rect">
            <a:avLst/>
          </a:prstGeom>
        </p:spPr>
      </p:pic>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extLst>
      <p:ext uri="{BB962C8B-B14F-4D97-AF65-F5344CB8AC3E}">
        <p14:creationId xmlns:p14="http://schemas.microsoft.com/office/powerpoint/2010/main" val="1231976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The Internet of Things (IoT)</a:t>
            </a:r>
          </a:p>
        </p:txBody>
      </p:sp>
      <p:sp>
        <p:nvSpPr>
          <p:cNvPr id="3" name="Content Placeholder 2"/>
          <p:cNvSpPr>
            <a:spLocks noGrp="1"/>
          </p:cNvSpPr>
          <p:nvPr>
            <p:ph idx="1"/>
          </p:nvPr>
        </p:nvSpPr>
        <p:spPr>
          <a:xfrm>
            <a:off x="467544" y="1340768"/>
            <a:ext cx="7556313" cy="5040560"/>
          </a:xfrm>
        </p:spPr>
        <p:txBody>
          <a:bodyPr>
            <a:normAutofit/>
          </a:bodyPr>
          <a:lstStyle/>
          <a:p>
            <a:pPr lvl="0">
              <a:defRPr/>
            </a:pPr>
            <a:r>
              <a:rPr lang="en-US"/>
              <a:t>Term that refers to the expanding interconnection of smart devices, ranging from appliances to tiny sensors</a:t>
            </a:r>
          </a:p>
          <a:p>
            <a:pPr lvl="0">
              <a:defRPr/>
            </a:pPr>
            <a:r>
              <a:rPr lang="en-US"/>
              <a:t>Is primarily driven by deeply embedded devices</a:t>
            </a:r>
          </a:p>
          <a:p>
            <a:pPr marL="0" lvl="0" indent="0">
              <a:buNone/>
              <a:defRPr/>
            </a:pPr>
            <a:endParaRPr lang="en-US"/>
          </a:p>
        </p:txBody>
      </p:sp>
      <p:sp>
        <p:nvSpPr>
          <p:cNvPr id="4" name="Footer Placeholder 3"/>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MS Gothic"/>
      </a:majorFont>
      <a:minorFont>
        <a:latin typeface="Rockwell"/>
        <a:ea typeface=""/>
        <a:cs typeface=""/>
        <a:font script="Jpan" typeface="MS Gothic"/>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45738</TotalTime>
  <Words>12701</Words>
  <Application>Microsoft Office PowerPoint</Application>
  <PresentationFormat>화면 슬라이드 쇼(4:3)</PresentationFormat>
  <Paragraphs>1254</Paragraphs>
  <Slides>38</Slides>
  <Notes>37</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38</vt:i4>
      </vt:variant>
    </vt:vector>
  </HeadingPairs>
  <TitlesOfParts>
    <vt:vector size="48" baseType="lpstr">
      <vt:lpstr>medium-content-serif-font</vt:lpstr>
      <vt:lpstr>TimesTen-Roman</vt:lpstr>
      <vt:lpstr>굴림</vt:lpstr>
      <vt:lpstr>함초롬바탕</vt:lpstr>
      <vt:lpstr>Arial</vt:lpstr>
      <vt:lpstr>Rockwell</vt:lpstr>
      <vt:lpstr>Times New Roman</vt:lpstr>
      <vt:lpstr>Wingdings</vt:lpstr>
      <vt:lpstr>Advantage</vt:lpstr>
      <vt:lpstr>1_Advantage</vt:lpstr>
      <vt:lpstr>William Stallings  Computer Organization  and Architecture 10th Edition</vt:lpstr>
      <vt:lpstr>Structure</vt:lpstr>
      <vt:lpstr>Table 1.2 Computer Generations</vt:lpstr>
      <vt:lpstr>PowerPoint 프레젠테이션</vt:lpstr>
      <vt:lpstr>PowerPoint 프레젠테이션</vt:lpstr>
      <vt:lpstr>Registers</vt:lpstr>
      <vt:lpstr>Embedded Systems</vt:lpstr>
      <vt:lpstr>PowerPoint 프레젠테이션</vt:lpstr>
      <vt:lpstr>The Internet of Things (IoT)</vt:lpstr>
      <vt:lpstr>PowerPoint 프레젠테이션</vt:lpstr>
      <vt:lpstr>PowerPoint 프레젠테이션</vt:lpstr>
      <vt:lpstr>Deeply Embedded Systems</vt:lpstr>
      <vt:lpstr>ARM </vt:lpstr>
      <vt:lpstr>ARM Products</vt:lpstr>
      <vt:lpstr>Cloud Computing</vt:lpstr>
      <vt:lpstr>Summary</vt:lpstr>
      <vt:lpstr>Chapter 2</vt:lpstr>
      <vt:lpstr>Designing for Performance</vt:lpstr>
      <vt:lpstr>Microprocessor Speed</vt:lpstr>
      <vt:lpstr>Performance  Balance</vt:lpstr>
      <vt:lpstr>PowerPoint 프레젠테이션</vt:lpstr>
      <vt:lpstr>Improvements in Chip Organization and Architecture</vt:lpstr>
      <vt:lpstr>Multicore</vt:lpstr>
      <vt:lpstr>Many Integrated Core (MIC)       Graphics Processing Unit (GPU) </vt:lpstr>
      <vt:lpstr>Amdahl’s Law</vt:lpstr>
      <vt:lpstr>PowerPoint 프레젠테이션</vt:lpstr>
      <vt:lpstr>PowerPoint 프레젠테이션</vt:lpstr>
      <vt:lpstr>PowerPoint 프레젠테이션</vt:lpstr>
      <vt:lpstr>PowerPoint 프레젠테이션</vt:lpstr>
      <vt:lpstr>Calculating the Mean</vt:lpstr>
      <vt:lpstr>PowerPoint 프레젠테이션</vt:lpstr>
      <vt:lpstr>PowerPoint 프레젠테이션</vt:lpstr>
      <vt:lpstr>PowerPoint 프레젠테이션</vt:lpstr>
      <vt:lpstr>PowerPoint 프레젠테이션</vt:lpstr>
      <vt:lpstr>Benchmark Principles</vt:lpstr>
      <vt:lpstr>System Performance Evaluation Corporation (SPEC)</vt:lpstr>
      <vt:lpstr>SPEC   CPU2006</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경산 조</cp:lastModifiedBy>
  <cp:revision>304</cp:revision>
  <dcterms:created xsi:type="dcterms:W3CDTF">2012-06-10T04:05:19Z</dcterms:created>
  <dcterms:modified xsi:type="dcterms:W3CDTF">2021-08-16T02:23:40Z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